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Anton"/>
      <p:regular r:id="rId46"/>
    </p:embeddedFont>
    <p:embeddedFont>
      <p:font typeface="Lato"/>
      <p:regular r:id="rId47"/>
      <p:bold r:id="rId48"/>
      <p:italic r:id="rId49"/>
      <p:boldItalic r:id="rId50"/>
    </p:embeddedFont>
    <p:embeddedFont>
      <p:font typeface="Lato Light"/>
      <p:regular r:id="rId51"/>
      <p:bold r:id="rId52"/>
      <p:italic r:id="rId53"/>
      <p:boldItalic r:id="rId54"/>
    </p:embeddedFont>
    <p:embeddedFont>
      <p:font typeface="Didact Gothic"/>
      <p:regular r:id="rId55"/>
    </p:embeddedFont>
    <p:embeddedFont>
      <p:font typeface="Helvetica Neue"/>
      <p:regular r:id="rId56"/>
      <p:bold r:id="rId57"/>
      <p:italic r:id="rId58"/>
      <p:boldItalic r:id="rId59"/>
    </p:embeddedFont>
    <p:embeddedFont>
      <p:font typeface="Helvetica Neue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AA5AAA-F61B-4E42-A8D8-52868529DCA7}">
  <a:tblStyle styleId="{A7AA5AAA-F61B-4E42-A8D8-52868529DCA7}"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D08567F-7EEE-4291-B843-7C173BE7AF5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Anton-regular.fntdata"/><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Light-italic.fntdata"/><Relationship Id="rId61" Type="http://schemas.openxmlformats.org/officeDocument/2006/relationships/font" Target="fonts/HelveticaNeueLight-bold.fntdata"/><Relationship Id="rId20" Type="http://schemas.openxmlformats.org/officeDocument/2006/relationships/slide" Target="slides/slide14.xml"/><Relationship Id="rId63" Type="http://schemas.openxmlformats.org/officeDocument/2006/relationships/font" Target="fonts/HelveticaNeueLight-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Light-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Light-regular.fntdata"/><Relationship Id="rId50" Type="http://schemas.openxmlformats.org/officeDocument/2006/relationships/font" Target="fonts/Lato-boldItalic.fntdata"/><Relationship Id="rId53" Type="http://schemas.openxmlformats.org/officeDocument/2006/relationships/font" Target="fonts/LatoLight-italic.fntdata"/><Relationship Id="rId52" Type="http://schemas.openxmlformats.org/officeDocument/2006/relationships/font" Target="fonts/LatoLight-bold.fntdata"/><Relationship Id="rId11" Type="http://schemas.openxmlformats.org/officeDocument/2006/relationships/slide" Target="slides/slide5.xml"/><Relationship Id="rId55" Type="http://schemas.openxmlformats.org/officeDocument/2006/relationships/font" Target="fonts/DidactGothic-regular.fntdata"/><Relationship Id="rId10" Type="http://schemas.openxmlformats.org/officeDocument/2006/relationships/slide" Target="slides/slide4.xml"/><Relationship Id="rId54" Type="http://schemas.openxmlformats.org/officeDocument/2006/relationships/font" Target="fonts/LatoLight-boldItalic.fntdata"/><Relationship Id="rId13" Type="http://schemas.openxmlformats.org/officeDocument/2006/relationships/slide" Target="slides/slide7.xml"/><Relationship Id="rId57" Type="http://schemas.openxmlformats.org/officeDocument/2006/relationships/font" Target="fonts/HelveticaNeue-bold.fntdata"/><Relationship Id="rId12" Type="http://schemas.openxmlformats.org/officeDocument/2006/relationships/slide" Target="slides/slide6.xml"/><Relationship Id="rId56" Type="http://schemas.openxmlformats.org/officeDocument/2006/relationships/font" Target="fonts/HelveticaNeue-regular.fntdata"/><Relationship Id="rId15" Type="http://schemas.openxmlformats.org/officeDocument/2006/relationships/slide" Target="slides/slide9.xml"/><Relationship Id="rId59" Type="http://schemas.openxmlformats.org/officeDocument/2006/relationships/font" Target="fonts/HelveticaNeue-boldItalic.fntdata"/><Relationship Id="rId14" Type="http://schemas.openxmlformats.org/officeDocument/2006/relationships/slide" Target="slides/slide8.xml"/><Relationship Id="rId58" Type="http://schemas.openxmlformats.org/officeDocument/2006/relationships/font" Target="fonts/HelveticaNeue-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f8da9f04a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9f8da9f04a_1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4df989646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df989646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80f9383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80f9383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630daee8e6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30daee8e6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Cada tipo de desarrollo tiene su propio usuario modelo y para algunas compañías el parámetro de cada usuario es distinto.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630daee8e6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30daee8e6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30daee8e6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30daee8e6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f8da9f04a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9f8da9f04a_1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30daee8e6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30daee8e6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30daee8e6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30daee8e6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30daee8e6_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30daee8e6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30daee8e6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30daee8e6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2f64cab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2f64cab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630daee8e6_3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30daee8e6_3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30daee8e6_3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30daee8e6_3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630daee8e6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30daee8e6_3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8062644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8062644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630daee8e6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30daee8e6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f8da9f04a_1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9f8da9f04a_1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30daee8e6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30daee8e6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630daee8e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30daee8e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6313201d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313201d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630daee8e6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30daee8e6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f8da9f04a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9f8da9f04a_1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630daee8e6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30daee8e6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630daee8e6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30daee8e6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6313201d4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313201d4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313201d4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313201d4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gráfico de etapas/pasos.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630daee8e6_4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630daee8e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f8da9f04a_1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9f8da9f04a_1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f8da9f04a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9f8da9f04a_1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9f8da9f04a_1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9f8da9f04a_1_7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f8da9f04a_1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9f8da9f04a_1_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f8da9f04a_1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9f8da9f04a_1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f8da9f04a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f8da9f04a_1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f8da9f04a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9f8da9f04a_1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f8da9f04a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9f8da9f04a_1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3510fd8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a3510fd88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374251f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a374251fb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f8da9f04a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9f8da9f04a_1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s://sites.google.com/site/metodologiareq/capitulo-i" TargetMode="External"/><Relationship Id="rId5"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plataforma.coderhouse.com/video-tutoriales" TargetMode="External"/><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hyperlink" Target="https://sites.google.com/site/metodologiareq/capitulo-ix"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pedro-seo.com/pdf/Ejemplo-presupuseto-pagina-web-wordpress.pdf" TargetMode="External"/><Relationship Id="rId4" Type="http://schemas.openxmlformats.org/officeDocument/2006/relationships/image" Target="../media/image2.png"/><Relationship Id="rId5"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www.css-tricks.com"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a:t>
            </a:r>
            <a:r>
              <a:rPr i="1" lang="en-GB" sz="3600">
                <a:solidFill>
                  <a:srgbClr val="121212"/>
                </a:solidFill>
                <a:latin typeface="Anton"/>
                <a:ea typeface="Anton"/>
                <a:cs typeface="Anton"/>
                <a:sym typeface="Anton"/>
              </a:rPr>
              <a:t>si</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3" name="Shape 213"/>
        <p:cNvGrpSpPr/>
        <p:nvPr/>
      </p:nvGrpSpPr>
      <p:grpSpPr>
        <a:xfrm>
          <a:off x="0" y="0"/>
          <a:ext cx="0" cy="0"/>
          <a:chOff x="0" y="0"/>
          <a:chExt cx="0" cy="0"/>
        </a:xfrm>
      </p:grpSpPr>
      <p:sp>
        <p:nvSpPr>
          <p:cNvPr id="214" name="Google Shape;214;p34"/>
          <p:cNvSpPr txBox="1"/>
          <p:nvPr/>
        </p:nvSpPr>
        <p:spPr>
          <a:xfrm>
            <a:off x="630450" y="1360425"/>
            <a:ext cx="4253700" cy="329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80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El cliente es quien </a:t>
            </a:r>
            <a:r>
              <a:rPr lang="en-GB" sz="1800">
                <a:solidFill>
                  <a:schemeClr val="dk1"/>
                </a:solidFill>
                <a:highlight>
                  <a:srgbClr val="E0FF00"/>
                </a:highlight>
                <a:latin typeface="Helvetica Neue Light"/>
                <a:ea typeface="Helvetica Neue Light"/>
                <a:cs typeface="Helvetica Neue Light"/>
                <a:sym typeface="Helvetica Neue Light"/>
              </a:rPr>
              <a:t>compra (o tiene interés en comprar) nuestro producto o servicio, a cambio de una remuneración</a:t>
            </a:r>
            <a:r>
              <a:rPr lang="en-GB" sz="1800">
                <a:solidFill>
                  <a:schemeClr val="dk1"/>
                </a:solidFill>
                <a:highlight>
                  <a:srgbClr val="FFFFFF"/>
                </a:highlight>
                <a:latin typeface="Helvetica Neue Light"/>
                <a:ea typeface="Helvetica Neue Light"/>
                <a:cs typeface="Helvetica Neue Light"/>
                <a:sym typeface="Helvetica Neue Light"/>
              </a:rPr>
              <a:t>. Se encuentra dentro de nuestro público objetivo, al cual nos dirigimos cuando comunicamos o comercializamos nuestro producto. </a:t>
            </a:r>
            <a:br>
              <a:rPr lang="en-GB" sz="1800">
                <a:solidFill>
                  <a:schemeClr val="dk1"/>
                </a:solidFill>
                <a:highlight>
                  <a:srgbClr val="FFFFFF"/>
                </a:highlight>
                <a:latin typeface="Helvetica Neue Light"/>
                <a:ea typeface="Helvetica Neue Light"/>
                <a:cs typeface="Helvetica Neue Light"/>
                <a:sym typeface="Helvetica Neue Light"/>
              </a:rPr>
            </a:br>
            <a:r>
              <a:rPr lang="en-GB" sz="1800">
                <a:solidFill>
                  <a:schemeClr val="dk1"/>
                </a:solidFill>
                <a:highlight>
                  <a:srgbClr val="FFFFFF"/>
                </a:highlight>
                <a:latin typeface="Helvetica Neue Light"/>
                <a:ea typeface="Helvetica Neue Light"/>
                <a:cs typeface="Helvetica Neue Light"/>
                <a:sym typeface="Helvetica Neue Light"/>
              </a:rPr>
              <a:t>Al definir nuestro mercado, definimos también nuestro público objetivo.</a:t>
            </a:r>
            <a:br>
              <a:rPr lang="en-GB" sz="1800">
                <a:latin typeface="Helvetica Neue Light"/>
                <a:ea typeface="Helvetica Neue Light"/>
                <a:cs typeface="Helvetica Neue Light"/>
                <a:sym typeface="Helvetica Neue Light"/>
              </a:rPr>
            </a:br>
            <a:endParaRPr sz="1800">
              <a:solidFill>
                <a:srgbClr val="FFFFFF"/>
              </a:solidFill>
              <a:latin typeface="Helvetica Neue Light"/>
              <a:ea typeface="Helvetica Neue Light"/>
              <a:cs typeface="Helvetica Neue Light"/>
              <a:sym typeface="Helvetica Neue Light"/>
            </a:endParaRPr>
          </a:p>
        </p:txBody>
      </p:sp>
      <p:pic>
        <p:nvPicPr>
          <p:cNvPr id="215" name="Google Shape;215;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6" name="Google Shape;216;p34"/>
          <p:cNvSpPr txBox="1"/>
          <p:nvPr>
            <p:ph type="ctrTitle"/>
          </p:nvPr>
        </p:nvSpPr>
        <p:spPr>
          <a:xfrm>
            <a:off x="1635300" y="353900"/>
            <a:ext cx="58734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¿QUÉ ES UN CLIENTE? 	</a:t>
            </a:r>
            <a:endParaRPr i="1" sz="4000">
              <a:latin typeface="Anton"/>
              <a:ea typeface="Anton"/>
              <a:cs typeface="Anton"/>
              <a:sym typeface="Anton"/>
            </a:endParaRPr>
          </a:p>
        </p:txBody>
      </p:sp>
      <p:pic>
        <p:nvPicPr>
          <p:cNvPr id="217" name="Google Shape;217;p34"/>
          <p:cNvPicPr preferRelativeResize="0"/>
          <p:nvPr/>
        </p:nvPicPr>
        <p:blipFill>
          <a:blip r:embed="rId4">
            <a:alphaModFix/>
          </a:blip>
          <a:stretch>
            <a:fillRect/>
          </a:stretch>
        </p:blipFill>
        <p:spPr>
          <a:xfrm>
            <a:off x="5036550" y="1360425"/>
            <a:ext cx="3955050" cy="2635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nvSpPr>
        <p:spPr>
          <a:xfrm>
            <a:off x="4608675" y="979925"/>
            <a:ext cx="4290300" cy="400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La percepción es el proceso mediante el cual un individuo selecciona, organiza e interpreta la información que recibe para crear una imagen del mundo con significado.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200"/>
              </a:spcBef>
              <a:spcAft>
                <a:spcPts val="80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La percepción del cliente se basa en su </a:t>
            </a:r>
            <a:r>
              <a:rPr lang="en-GB" sz="1800">
                <a:solidFill>
                  <a:schemeClr val="dk1"/>
                </a:solidFill>
                <a:highlight>
                  <a:srgbClr val="E0FF00"/>
                </a:highlight>
                <a:latin typeface="Helvetica Neue Light"/>
                <a:ea typeface="Helvetica Neue Light"/>
                <a:cs typeface="Helvetica Neue Light"/>
                <a:sym typeface="Helvetica Neue Light"/>
              </a:rPr>
              <a:t>valoración de nuestro servicio</a:t>
            </a:r>
            <a:r>
              <a:rPr lang="en-GB" sz="1800">
                <a:solidFill>
                  <a:schemeClr val="dk1"/>
                </a:solidFill>
                <a:highlight>
                  <a:srgbClr val="FFFFFF"/>
                </a:highlight>
                <a:latin typeface="Helvetica Neue Light"/>
                <a:ea typeface="Helvetica Neue Light"/>
                <a:cs typeface="Helvetica Neue Light"/>
                <a:sym typeface="Helvetica Neue Light"/>
              </a:rPr>
              <a:t>, según el </a:t>
            </a:r>
            <a:r>
              <a:rPr lang="en-GB" sz="1800">
                <a:solidFill>
                  <a:schemeClr val="dk1"/>
                </a:solidFill>
                <a:highlight>
                  <a:srgbClr val="E0FF00"/>
                </a:highlight>
                <a:latin typeface="Helvetica Neue Light"/>
                <a:ea typeface="Helvetica Neue Light"/>
                <a:cs typeface="Helvetica Neue Light"/>
                <a:sym typeface="Helvetica Neue Light"/>
              </a:rPr>
              <a:t>grado de satisfacción de sus necesidades y expectativas</a:t>
            </a:r>
            <a:r>
              <a:rPr lang="en-GB"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23" name="Google Shape;223;p35"/>
          <p:cNvSpPr txBox="1"/>
          <p:nvPr/>
        </p:nvSpPr>
        <p:spPr>
          <a:xfrm>
            <a:off x="1738950" y="356600"/>
            <a:ext cx="56661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solidFill>
                  <a:schemeClr val="dk1"/>
                </a:solidFill>
                <a:highlight>
                  <a:srgbClr val="FFFFFF"/>
                </a:highlight>
                <a:latin typeface="Anton"/>
                <a:ea typeface="Anton"/>
                <a:cs typeface="Anton"/>
                <a:sym typeface="Anton"/>
              </a:rPr>
              <a:t>PERCEPCIÓN DEL CLIENTE</a:t>
            </a:r>
            <a:endParaRPr i="1" sz="4000">
              <a:latin typeface="Anton"/>
              <a:ea typeface="Anton"/>
              <a:cs typeface="Anton"/>
              <a:sym typeface="Anton"/>
            </a:endParaRPr>
          </a:p>
        </p:txBody>
      </p:sp>
      <p:pic>
        <p:nvPicPr>
          <p:cNvPr id="224" name="Google Shape;224;p3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5" name="Google Shape;225;p35"/>
          <p:cNvPicPr preferRelativeResize="0"/>
          <p:nvPr/>
        </p:nvPicPr>
        <p:blipFill rotWithShape="1">
          <a:blip r:embed="rId4">
            <a:alphaModFix/>
          </a:blip>
          <a:srcRect b="0" l="12865" r="4503" t="0"/>
          <a:stretch/>
        </p:blipFill>
        <p:spPr>
          <a:xfrm>
            <a:off x="304800" y="1235875"/>
            <a:ext cx="4120274" cy="3097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9" name="Shape 229"/>
        <p:cNvGrpSpPr/>
        <p:nvPr/>
      </p:nvGrpSpPr>
      <p:grpSpPr>
        <a:xfrm>
          <a:off x="0" y="0"/>
          <a:ext cx="0" cy="0"/>
          <a:chOff x="0" y="0"/>
          <a:chExt cx="0" cy="0"/>
        </a:xfrm>
      </p:grpSpPr>
      <p:sp>
        <p:nvSpPr>
          <p:cNvPr id="230" name="Google Shape;230;p3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31" name="Google Shape;231;p36"/>
          <p:cNvSpPr txBox="1"/>
          <p:nvPr/>
        </p:nvSpPr>
        <p:spPr>
          <a:xfrm>
            <a:off x="1769600" y="68257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¿QUÉ ES UN USUARIO?</a:t>
            </a:r>
            <a:endParaRPr i="1" sz="4000">
              <a:latin typeface="Anton"/>
              <a:ea typeface="Anton"/>
              <a:cs typeface="Anton"/>
              <a:sym typeface="Anton"/>
            </a:endParaRPr>
          </a:p>
        </p:txBody>
      </p:sp>
      <p:sp>
        <p:nvSpPr>
          <p:cNvPr id="232" name="Google Shape;232;p36"/>
          <p:cNvSpPr txBox="1"/>
          <p:nvPr/>
        </p:nvSpPr>
        <p:spPr>
          <a:xfrm>
            <a:off x="616350" y="1818175"/>
            <a:ext cx="7911300" cy="2410800"/>
          </a:xfrm>
          <a:prstGeom prst="rect">
            <a:avLst/>
          </a:prstGeom>
          <a:noFill/>
          <a:ln>
            <a:noFill/>
          </a:ln>
        </p:spPr>
        <p:txBody>
          <a:bodyPr anchorCtr="0" anchor="ctr" bIns="91425" lIns="91425" spcFirstLastPara="1" rIns="91425" wrap="square" tIns="91425">
            <a:noAutofit/>
          </a:bodyPr>
          <a:lstStyle/>
          <a:p>
            <a:pPr indent="457200" lvl="0" marL="0" rtl="0" algn="ctr">
              <a:lnSpc>
                <a:spcPct val="150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 </a:t>
            </a:r>
            <a:r>
              <a:rPr lang="en-GB" sz="1800">
                <a:solidFill>
                  <a:schemeClr val="dk1"/>
                </a:solidFill>
                <a:latin typeface="Helvetica Neue Light"/>
                <a:ea typeface="Helvetica Neue Light"/>
                <a:cs typeface="Helvetica Neue Light"/>
                <a:sym typeface="Helvetica Neue Light"/>
              </a:rPr>
              <a:t>a quien tienen en mente </a:t>
            </a:r>
            <a:r>
              <a:rPr lang="en-GB" sz="1800">
                <a:solidFill>
                  <a:schemeClr val="dk1"/>
                </a:solidFill>
                <a:latin typeface="Helvetica Neue Light"/>
                <a:ea typeface="Helvetica Neue Light"/>
                <a:cs typeface="Helvetica Neue Light"/>
                <a:sym typeface="Helvetica Neue Light"/>
              </a:rPr>
              <a:t>las empresas desarrolladoras de hardware y software informático, cada vez que diseñan un nuevo dispositivo o aplicación. </a:t>
            </a:r>
            <a:endParaRPr sz="1800">
              <a:solidFill>
                <a:schemeClr val="dk1"/>
              </a:solidFill>
              <a:latin typeface="Helvetica Neue Light"/>
              <a:ea typeface="Helvetica Neue Light"/>
              <a:cs typeface="Helvetica Neue Light"/>
              <a:sym typeface="Helvetica Neue Light"/>
            </a:endParaRPr>
          </a:p>
          <a:p>
            <a:pPr indent="457200" lvl="0" marL="0" rtl="0" algn="ctr">
              <a:lnSpc>
                <a:spcPct val="150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457200" lvl="0" marL="0" rtl="0" algn="ctr">
              <a:lnSpc>
                <a:spcPct val="150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Este usuario puede no estar instruido o entrenado en el uso de nuevas tecnologías, por lo cual la interfaz del dispositivo en cuestión debe ser sencilla y fácil de aprender. </a:t>
            </a:r>
            <a:endParaRPr sz="1800">
              <a:latin typeface="Helvetica Neue Light"/>
              <a:ea typeface="Helvetica Neue Light"/>
              <a:cs typeface="Helvetica Neue Light"/>
              <a:sym typeface="Helvetica Neue Light"/>
            </a:endParaRPr>
          </a:p>
        </p:txBody>
      </p:sp>
      <p:pic>
        <p:nvPicPr>
          <p:cNvPr id="233" name="Google Shape;233;p3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p:nvPr/>
        </p:nvSpPr>
        <p:spPr>
          <a:xfrm>
            <a:off x="1362175" y="187625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39" name="Google Shape;239;p37"/>
          <p:cNvSpPr/>
          <p:nvPr/>
        </p:nvSpPr>
        <p:spPr>
          <a:xfrm>
            <a:off x="3984907" y="187625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40" name="Google Shape;240;p37"/>
          <p:cNvSpPr/>
          <p:nvPr/>
        </p:nvSpPr>
        <p:spPr>
          <a:xfrm>
            <a:off x="6488494" y="187625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41" name="Google Shape;241;p37"/>
          <p:cNvSpPr txBox="1"/>
          <p:nvPr/>
        </p:nvSpPr>
        <p:spPr>
          <a:xfrm>
            <a:off x="1311600" y="440450"/>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TIPOS DE USUARIOS</a:t>
            </a:r>
            <a:endParaRPr i="1" sz="3600">
              <a:latin typeface="Anton"/>
              <a:ea typeface="Anton"/>
              <a:cs typeface="Anton"/>
              <a:sym typeface="Anton"/>
            </a:endParaRPr>
          </a:p>
        </p:txBody>
      </p:sp>
      <p:sp>
        <p:nvSpPr>
          <p:cNvPr id="242" name="Google Shape;242;p37"/>
          <p:cNvSpPr txBox="1"/>
          <p:nvPr/>
        </p:nvSpPr>
        <p:spPr>
          <a:xfrm>
            <a:off x="914725" y="36176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1800">
                <a:solidFill>
                  <a:schemeClr val="dk1"/>
                </a:solidFill>
                <a:highlight>
                  <a:srgbClr val="FFFFFF"/>
                </a:highlight>
                <a:latin typeface="Helvetica Neue"/>
                <a:ea typeface="Helvetica Neue"/>
                <a:cs typeface="Helvetica Neue"/>
                <a:sym typeface="Helvetica Neue"/>
              </a:rPr>
              <a:t>Final </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Fines sociales, profesionales o personales</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43" name="Google Shape;243;p37"/>
          <p:cNvSpPr txBox="1"/>
          <p:nvPr/>
        </p:nvSpPr>
        <p:spPr>
          <a:xfrm>
            <a:off x="3308850" y="3341425"/>
            <a:ext cx="2629200" cy="1341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1800">
                <a:solidFill>
                  <a:schemeClr val="dk1"/>
                </a:solidFill>
                <a:highlight>
                  <a:srgbClr val="FFFFFF"/>
                </a:highlight>
                <a:latin typeface="Helvetica Neue"/>
                <a:ea typeface="Helvetica Neue"/>
                <a:cs typeface="Helvetica Neue"/>
                <a:sym typeface="Helvetica Neue"/>
              </a:rPr>
              <a:t>Registrado</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Requieren algún registro previo o membresía.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44" name="Google Shape;244;p37"/>
          <p:cNvSpPr txBox="1"/>
          <p:nvPr/>
        </p:nvSpPr>
        <p:spPr>
          <a:xfrm>
            <a:off x="1666960" y="1998257"/>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245" name="Google Shape;245;p37"/>
          <p:cNvSpPr txBox="1"/>
          <p:nvPr/>
        </p:nvSpPr>
        <p:spPr>
          <a:xfrm>
            <a:off x="4344713" y="1968657"/>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sp>
        <p:nvSpPr>
          <p:cNvPr id="246" name="Google Shape;246;p37"/>
          <p:cNvSpPr txBox="1"/>
          <p:nvPr/>
        </p:nvSpPr>
        <p:spPr>
          <a:xfrm>
            <a:off x="6770600" y="1998251"/>
            <a:ext cx="5166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247" name="Google Shape;247;p3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8" name="Google Shape;248;p37"/>
          <p:cNvPicPr preferRelativeResize="0"/>
          <p:nvPr/>
        </p:nvPicPr>
        <p:blipFill>
          <a:blip r:embed="rId4">
            <a:alphaModFix/>
          </a:blip>
          <a:stretch>
            <a:fillRect/>
          </a:stretch>
        </p:blipFill>
        <p:spPr>
          <a:xfrm>
            <a:off x="1514550" y="2049075"/>
            <a:ext cx="869425" cy="869425"/>
          </a:xfrm>
          <a:prstGeom prst="rect">
            <a:avLst/>
          </a:prstGeom>
          <a:noFill/>
          <a:ln>
            <a:noFill/>
          </a:ln>
        </p:spPr>
      </p:pic>
      <p:pic>
        <p:nvPicPr>
          <p:cNvPr id="249" name="Google Shape;249;p37"/>
          <p:cNvPicPr preferRelativeResize="0"/>
          <p:nvPr/>
        </p:nvPicPr>
        <p:blipFill>
          <a:blip r:embed="rId4">
            <a:alphaModFix/>
          </a:blip>
          <a:stretch>
            <a:fillRect/>
          </a:stretch>
        </p:blipFill>
        <p:spPr>
          <a:xfrm>
            <a:off x="4142575" y="2028638"/>
            <a:ext cx="869425" cy="869425"/>
          </a:xfrm>
          <a:prstGeom prst="rect">
            <a:avLst/>
          </a:prstGeom>
          <a:noFill/>
          <a:ln>
            <a:noFill/>
          </a:ln>
        </p:spPr>
      </p:pic>
      <p:pic>
        <p:nvPicPr>
          <p:cNvPr id="250" name="Google Shape;250;p37"/>
          <p:cNvPicPr preferRelativeResize="0"/>
          <p:nvPr/>
        </p:nvPicPr>
        <p:blipFill>
          <a:blip r:embed="rId4">
            <a:alphaModFix/>
          </a:blip>
          <a:stretch>
            <a:fillRect/>
          </a:stretch>
        </p:blipFill>
        <p:spPr>
          <a:xfrm>
            <a:off x="6607625" y="1984638"/>
            <a:ext cx="869425" cy="869425"/>
          </a:xfrm>
          <a:prstGeom prst="rect">
            <a:avLst/>
          </a:prstGeom>
          <a:noFill/>
          <a:ln>
            <a:noFill/>
          </a:ln>
        </p:spPr>
      </p:pic>
      <p:sp>
        <p:nvSpPr>
          <p:cNvPr id="251" name="Google Shape;251;p37"/>
          <p:cNvSpPr txBox="1"/>
          <p:nvPr/>
        </p:nvSpPr>
        <p:spPr>
          <a:xfrm>
            <a:off x="5981900" y="3369275"/>
            <a:ext cx="2329200" cy="1174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1800">
                <a:solidFill>
                  <a:schemeClr val="dk1"/>
                </a:solidFill>
                <a:highlight>
                  <a:srgbClr val="FFFFFF"/>
                </a:highlight>
                <a:latin typeface="Helvetica Neue"/>
                <a:ea typeface="Helvetica Neue"/>
                <a:cs typeface="Helvetica Neue"/>
                <a:sym typeface="Helvetica Neue"/>
              </a:rPr>
              <a:t>Anónimo</a:t>
            </a:r>
            <a:endParaRPr b="1" sz="1800">
              <a:solidFill>
                <a:schemeClr val="dk1"/>
              </a:solidFill>
              <a:highlight>
                <a:srgbClr val="FFFFFF"/>
              </a:highlight>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Navega sin autenticarse</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5" name="Shape 255"/>
        <p:cNvGrpSpPr/>
        <p:nvPr/>
      </p:nvGrpSpPr>
      <p:grpSpPr>
        <a:xfrm>
          <a:off x="0" y="0"/>
          <a:ext cx="0" cy="0"/>
          <a:chOff x="0" y="0"/>
          <a:chExt cx="0" cy="0"/>
        </a:xfrm>
      </p:grpSpPr>
      <p:pic>
        <p:nvPicPr>
          <p:cNvPr id="256" name="Google Shape;256;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7" name="Google Shape;257;p38"/>
          <p:cNvSpPr txBox="1"/>
          <p:nvPr>
            <p:ph type="ctrTitle"/>
          </p:nvPr>
        </p:nvSpPr>
        <p:spPr>
          <a:xfrm>
            <a:off x="288000" y="746600"/>
            <a:ext cx="8568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300">
                <a:latin typeface="Anton"/>
                <a:ea typeface="Anton"/>
                <a:cs typeface="Anton"/>
                <a:sym typeface="Anton"/>
              </a:rPr>
              <a:t>PREGUNTAS PARA DETECTAR LAS NECESIDADES</a:t>
            </a:r>
            <a:endParaRPr i="1" sz="3300">
              <a:latin typeface="Anton"/>
              <a:ea typeface="Anton"/>
              <a:cs typeface="Anton"/>
              <a:sym typeface="Anton"/>
            </a:endParaRPr>
          </a:p>
        </p:txBody>
      </p:sp>
      <p:sp>
        <p:nvSpPr>
          <p:cNvPr id="258" name="Google Shape;258;p38"/>
          <p:cNvSpPr txBox="1"/>
          <p:nvPr/>
        </p:nvSpPr>
        <p:spPr>
          <a:xfrm>
            <a:off x="1427100" y="1471400"/>
            <a:ext cx="6289800" cy="3000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None/>
            </a:pPr>
            <a:r>
              <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120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¿Cuáles son los objetivos de los usuarios?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¿Cuáles son los obstáculos para conseguir los objetivos?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¿Cuáles son los valores y prioridades de los usuarios?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¿Cuál es el contexto del usuario y cuánto puede variar?</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62" name="Shape 262"/>
        <p:cNvGrpSpPr/>
        <p:nvPr/>
      </p:nvGrpSpPr>
      <p:grpSpPr>
        <a:xfrm>
          <a:off x="0" y="0"/>
          <a:ext cx="0" cy="0"/>
          <a:chOff x="0" y="0"/>
          <a:chExt cx="0" cy="0"/>
        </a:xfrm>
      </p:grpSpPr>
      <p:sp>
        <p:nvSpPr>
          <p:cNvPr id="263" name="Google Shape;263;p39"/>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OBJETIVOS DEL PROYECTO</a:t>
            </a:r>
            <a:endParaRPr i="1" sz="3600">
              <a:latin typeface="Anton"/>
              <a:ea typeface="Anton"/>
              <a:cs typeface="Anton"/>
              <a:sym typeface="Anton"/>
            </a:endParaRPr>
          </a:p>
        </p:txBody>
      </p:sp>
      <p:pic>
        <p:nvPicPr>
          <p:cNvPr id="264" name="Google Shape;264;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8" name="Shape 268"/>
        <p:cNvGrpSpPr/>
        <p:nvPr/>
      </p:nvGrpSpPr>
      <p:grpSpPr>
        <a:xfrm>
          <a:off x="0" y="0"/>
          <a:ext cx="0" cy="0"/>
          <a:chOff x="0" y="0"/>
          <a:chExt cx="0" cy="0"/>
        </a:xfrm>
      </p:grpSpPr>
      <p:pic>
        <p:nvPicPr>
          <p:cNvPr id="269" name="Google Shape;269;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0" name="Google Shape;270;p40"/>
          <p:cNvSpPr txBox="1"/>
          <p:nvPr/>
        </p:nvSpPr>
        <p:spPr>
          <a:xfrm>
            <a:off x="600325" y="1071750"/>
            <a:ext cx="4092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Uno de los puntos más importantes es buscar cuáles son los objetivos del proyecto: </a:t>
            </a:r>
            <a:r>
              <a:rPr lang="en-GB" sz="2000">
                <a:solidFill>
                  <a:schemeClr val="dk1"/>
                </a:solidFill>
                <a:highlight>
                  <a:srgbClr val="FFFFFF"/>
                </a:highlight>
                <a:latin typeface="Helvetica Neue Light"/>
                <a:ea typeface="Helvetica Neue Light"/>
                <a:cs typeface="Helvetica Neue Light"/>
                <a:sym typeface="Helvetica Neue Light"/>
              </a:rPr>
              <a:t>qué</a:t>
            </a:r>
            <a:r>
              <a:rPr lang="en-GB" sz="2000">
                <a:solidFill>
                  <a:schemeClr val="dk1"/>
                </a:solidFill>
                <a:highlight>
                  <a:srgbClr val="FFFFFF"/>
                </a:highlight>
                <a:latin typeface="Helvetica Neue Light"/>
                <a:ea typeface="Helvetica Neue Light"/>
                <a:cs typeface="Helvetica Neue Light"/>
                <a:sym typeface="Helvetica Neue Light"/>
              </a:rPr>
              <a:t> busca y hacia dónde va la página web.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De esta manera, podemos orientar al cliente respecto a lo que puede realizar.</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50000"/>
              </a:lnSpc>
              <a:spcBef>
                <a:spcPts val="1200"/>
              </a:spcBef>
              <a:spcAft>
                <a:spcPts val="120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71" name="Google Shape;271;p40"/>
          <p:cNvPicPr preferRelativeResize="0"/>
          <p:nvPr/>
        </p:nvPicPr>
        <p:blipFill>
          <a:blip r:embed="rId4">
            <a:alphaModFix/>
          </a:blip>
          <a:stretch>
            <a:fillRect/>
          </a:stretch>
        </p:blipFill>
        <p:spPr>
          <a:xfrm>
            <a:off x="4572875" y="1462075"/>
            <a:ext cx="4505325" cy="2219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5" name="Shape 275"/>
        <p:cNvGrpSpPr/>
        <p:nvPr/>
      </p:nvGrpSpPr>
      <p:grpSpPr>
        <a:xfrm>
          <a:off x="0" y="0"/>
          <a:ext cx="0" cy="0"/>
          <a:chOff x="0" y="0"/>
          <a:chExt cx="0" cy="0"/>
        </a:xfrm>
      </p:grpSpPr>
      <p:pic>
        <p:nvPicPr>
          <p:cNvPr id="276" name="Google Shape;276;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7" name="Google Shape;277;p41"/>
          <p:cNvSpPr txBox="1"/>
          <p:nvPr>
            <p:ph type="ctrTitle"/>
          </p:nvPr>
        </p:nvSpPr>
        <p:spPr>
          <a:xfrm>
            <a:off x="565200" y="536250"/>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ANÁLISIS DE REQUERIMIENTOS</a:t>
            </a:r>
            <a:endParaRPr i="1" sz="4000">
              <a:latin typeface="Anton"/>
              <a:ea typeface="Anton"/>
              <a:cs typeface="Anton"/>
              <a:sym typeface="Anton"/>
            </a:endParaRPr>
          </a:p>
        </p:txBody>
      </p:sp>
      <p:sp>
        <p:nvSpPr>
          <p:cNvPr id="278" name="Google Shape;278;p41"/>
          <p:cNvSpPr txBox="1"/>
          <p:nvPr/>
        </p:nvSpPr>
        <p:spPr>
          <a:xfrm>
            <a:off x="970200" y="1659613"/>
            <a:ext cx="72036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requerimientos se enfocan en </a:t>
            </a:r>
            <a:r>
              <a:rPr lang="en-GB" sz="1800">
                <a:solidFill>
                  <a:schemeClr val="dk1"/>
                </a:solidFill>
                <a:highlight>
                  <a:srgbClr val="E0FF00"/>
                </a:highlight>
                <a:latin typeface="Helvetica Neue Light"/>
                <a:ea typeface="Helvetica Neue Light"/>
                <a:cs typeface="Helvetica Neue Light"/>
                <a:sym typeface="Helvetica Neue Light"/>
              </a:rPr>
              <a:t>describir las necesidades del cliente</a:t>
            </a:r>
            <a:r>
              <a:rPr lang="en-GB" sz="1800">
                <a:solidFill>
                  <a:schemeClr val="dk1"/>
                </a:solidFill>
                <a:highlight>
                  <a:srgbClr val="FFFFFF"/>
                </a:highlight>
                <a:latin typeface="Helvetica Neue Light"/>
                <a:ea typeface="Helvetica Neue Light"/>
                <a:cs typeface="Helvetica Neue Light"/>
                <a:sym typeface="Helvetica Neue Light"/>
              </a:rPr>
              <a:t>, entonces es lógico que para recabarlos haya que obtener la información de primera mano.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Esto se hace mediante entrevistas con el cliente, u obteniendo la documentación que describa la manera en que éste desea que funcione el sistema de software. Las necesidades y/o requerimientos del cliente evolucionan con el tiempo, y cada cambio involucra un costo.</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2" name="Shape 282"/>
        <p:cNvGrpSpPr/>
        <p:nvPr/>
      </p:nvGrpSpPr>
      <p:grpSpPr>
        <a:xfrm>
          <a:off x="0" y="0"/>
          <a:ext cx="0" cy="0"/>
          <a:chOff x="0" y="0"/>
          <a:chExt cx="0" cy="0"/>
        </a:xfrm>
      </p:grpSpPr>
      <p:pic>
        <p:nvPicPr>
          <p:cNvPr id="283" name="Google Shape;283;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4" name="Google Shape;284;p42"/>
          <p:cNvSpPr txBox="1"/>
          <p:nvPr/>
        </p:nvSpPr>
        <p:spPr>
          <a:xfrm>
            <a:off x="239925" y="4570300"/>
            <a:ext cx="4515900" cy="39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200">
                <a:highlight>
                  <a:srgbClr val="E0FF00"/>
                </a:highlight>
                <a:latin typeface="Helvetica Neue"/>
                <a:ea typeface="Helvetica Neue"/>
                <a:cs typeface="Helvetica Neue"/>
                <a:sym typeface="Helvetica Neue"/>
              </a:rPr>
              <a:t>Fuente: </a:t>
            </a:r>
            <a:r>
              <a:rPr lang="en-GB" sz="1200" u="sng">
                <a:solidFill>
                  <a:schemeClr val="hlink"/>
                </a:solidFill>
                <a:highlight>
                  <a:srgbClr val="E0FF00"/>
                </a:highlight>
                <a:latin typeface="Helvetica Neue Light"/>
                <a:ea typeface="Helvetica Neue Light"/>
                <a:cs typeface="Helvetica Neue Light"/>
                <a:sym typeface="Helvetica Neue Light"/>
                <a:hlinkClick r:id="rId4"/>
              </a:rPr>
              <a:t>https://sites.google.com/site/metodologiareq/capitulo-i</a:t>
            </a:r>
            <a:endParaRPr sz="1200">
              <a:highlight>
                <a:srgbClr val="E0FF00"/>
              </a:highlight>
              <a:latin typeface="Helvetica Neue Light"/>
              <a:ea typeface="Helvetica Neue Light"/>
              <a:cs typeface="Helvetica Neue Light"/>
              <a:sym typeface="Helvetica Neue Light"/>
            </a:endParaRPr>
          </a:p>
        </p:txBody>
      </p:sp>
      <p:pic>
        <p:nvPicPr>
          <p:cNvPr id="285" name="Google Shape;285;p42"/>
          <p:cNvPicPr preferRelativeResize="0"/>
          <p:nvPr/>
        </p:nvPicPr>
        <p:blipFill>
          <a:blip r:embed="rId5">
            <a:alphaModFix/>
          </a:blip>
          <a:stretch>
            <a:fillRect/>
          </a:stretch>
        </p:blipFill>
        <p:spPr>
          <a:xfrm>
            <a:off x="1275563" y="1430250"/>
            <a:ext cx="6592871" cy="2809025"/>
          </a:xfrm>
          <a:prstGeom prst="rect">
            <a:avLst/>
          </a:prstGeom>
          <a:noFill/>
          <a:ln>
            <a:noFill/>
          </a:ln>
        </p:spPr>
      </p:pic>
      <p:sp>
        <p:nvSpPr>
          <p:cNvPr id="286" name="Google Shape;286;p42"/>
          <p:cNvSpPr txBox="1"/>
          <p:nvPr>
            <p:ph type="ctrTitle"/>
          </p:nvPr>
        </p:nvSpPr>
        <p:spPr>
          <a:xfrm>
            <a:off x="565200" y="536250"/>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ANÁLISIS DE REQUERIMIENTOS</a:t>
            </a:r>
            <a:endParaRPr i="1" sz="4000">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p:nvPr/>
        </p:nvSpPr>
        <p:spPr>
          <a:xfrm>
            <a:off x="708115" y="527400"/>
            <a:ext cx="710100" cy="6678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3"/>
          <p:cNvSpPr txBox="1"/>
          <p:nvPr/>
        </p:nvSpPr>
        <p:spPr>
          <a:xfrm>
            <a:off x="886178" y="565350"/>
            <a:ext cx="3540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1</a:t>
            </a:r>
            <a:endParaRPr sz="3000">
              <a:latin typeface="Anton"/>
              <a:ea typeface="Anton"/>
              <a:cs typeface="Anton"/>
              <a:sym typeface="Anton"/>
            </a:endParaRPr>
          </a:p>
        </p:txBody>
      </p:sp>
      <p:pic>
        <p:nvPicPr>
          <p:cNvPr id="293" name="Google Shape;293;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4" name="Google Shape;294;p43"/>
          <p:cNvSpPr txBox="1"/>
          <p:nvPr/>
        </p:nvSpPr>
        <p:spPr>
          <a:xfrm>
            <a:off x="1519125" y="527400"/>
            <a:ext cx="68511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500">
                <a:solidFill>
                  <a:schemeClr val="dk1"/>
                </a:solidFill>
                <a:highlight>
                  <a:srgbClr val="FFFFFF"/>
                </a:highlight>
                <a:latin typeface="Anton"/>
                <a:ea typeface="Anton"/>
                <a:cs typeface="Anton"/>
                <a:sym typeface="Anton"/>
              </a:rPr>
              <a:t>OBTENER Y ANALIZAR INFORMACIÓN DE LAS NECESIDADES DEL CLIENTE</a:t>
            </a:r>
            <a:endParaRPr i="1" sz="2500">
              <a:solidFill>
                <a:schemeClr val="dk1"/>
              </a:solidFill>
              <a:highlight>
                <a:srgbClr val="FFFFFF"/>
              </a:highlight>
              <a:latin typeface="Anton"/>
              <a:ea typeface="Anton"/>
              <a:cs typeface="Anton"/>
              <a:sym typeface="Anton"/>
            </a:endParaRPr>
          </a:p>
          <a:p>
            <a:pPr indent="0" lvl="0" marL="0" rtl="0" algn="ctr">
              <a:spcBef>
                <a:spcPts val="0"/>
              </a:spcBef>
              <a:spcAft>
                <a:spcPts val="0"/>
              </a:spcAft>
              <a:buNone/>
            </a:pPr>
            <a:r>
              <a:t/>
            </a:r>
            <a:endParaRPr i="1" sz="2500">
              <a:solidFill>
                <a:schemeClr val="dk1"/>
              </a:solidFill>
              <a:latin typeface="Anton"/>
              <a:ea typeface="Anton"/>
              <a:cs typeface="Anton"/>
              <a:sym typeface="Anton"/>
            </a:endParaRPr>
          </a:p>
        </p:txBody>
      </p:sp>
      <p:sp>
        <p:nvSpPr>
          <p:cNvPr id="295" name="Google Shape;295;p43"/>
          <p:cNvSpPr txBox="1"/>
          <p:nvPr/>
        </p:nvSpPr>
        <p:spPr>
          <a:xfrm>
            <a:off x="744725" y="1566350"/>
            <a:ext cx="2660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800">
                <a:solidFill>
                  <a:schemeClr val="dk1"/>
                </a:solidFill>
                <a:highlight>
                  <a:srgbClr val="FFFFFF"/>
                </a:highlight>
                <a:latin typeface="Helvetica Neue Light"/>
                <a:ea typeface="Helvetica Neue Light"/>
                <a:cs typeface="Helvetica Neue Light"/>
                <a:sym typeface="Helvetica Neue Light"/>
              </a:rPr>
              <a:t>Debes hacer una correcta identificación de los clientes, y alcanzar un análisis de manera asertiva: </a:t>
            </a:r>
            <a:r>
              <a:rPr lang="en-GB" sz="1800">
                <a:solidFill>
                  <a:schemeClr val="dk1"/>
                </a:solidFill>
                <a:highlight>
                  <a:srgbClr val="FFFFFF"/>
                </a:highlight>
                <a:latin typeface="Helvetica Neue Light"/>
                <a:ea typeface="Helvetica Neue Light"/>
                <a:cs typeface="Helvetica Neue Light"/>
                <a:sym typeface="Helvetica Neue Light"/>
              </a:rPr>
              <a:t>se pueden</a:t>
            </a:r>
            <a:r>
              <a:rPr lang="en-GB" sz="1800">
                <a:solidFill>
                  <a:schemeClr val="dk1"/>
                </a:solidFill>
                <a:highlight>
                  <a:srgbClr val="FFFFFF"/>
                </a:highlight>
                <a:latin typeface="Helvetica Neue Light"/>
                <a:ea typeface="Helvetica Neue Light"/>
                <a:cs typeface="Helvetica Neue Light"/>
                <a:sym typeface="Helvetica Neue Light"/>
              </a:rPr>
              <a:t> implementar una serie de técnicas de acuerdo al  cliente con el que se esté tratando.</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296" name="Google Shape;296;p43"/>
          <p:cNvPicPr preferRelativeResize="0"/>
          <p:nvPr/>
        </p:nvPicPr>
        <p:blipFill>
          <a:blip r:embed="rId4">
            <a:alphaModFix/>
          </a:blip>
          <a:stretch>
            <a:fillRect/>
          </a:stretch>
        </p:blipFill>
        <p:spPr>
          <a:xfrm>
            <a:off x="3849675" y="1724588"/>
            <a:ext cx="4629475" cy="2683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p:nvPr/>
        </p:nvSpPr>
        <p:spPr>
          <a:xfrm>
            <a:off x="838500" y="424850"/>
            <a:ext cx="662700" cy="668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txBox="1"/>
          <p:nvPr/>
        </p:nvSpPr>
        <p:spPr>
          <a:xfrm>
            <a:off x="984602" y="471950"/>
            <a:ext cx="3705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2</a:t>
            </a:r>
            <a:endParaRPr sz="3000">
              <a:latin typeface="Anton"/>
              <a:ea typeface="Anton"/>
              <a:cs typeface="Anton"/>
              <a:sym typeface="Anton"/>
            </a:endParaRPr>
          </a:p>
        </p:txBody>
      </p:sp>
      <p:pic>
        <p:nvPicPr>
          <p:cNvPr id="303" name="Google Shape;303;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4" name="Google Shape;304;p44"/>
          <p:cNvSpPr txBox="1"/>
          <p:nvPr/>
        </p:nvSpPr>
        <p:spPr>
          <a:xfrm>
            <a:off x="1696925" y="501050"/>
            <a:ext cx="6520800" cy="6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2500">
                <a:solidFill>
                  <a:schemeClr val="dk1"/>
                </a:solidFill>
                <a:highlight>
                  <a:srgbClr val="FFFFFF"/>
                </a:highlight>
                <a:latin typeface="Anton"/>
                <a:ea typeface="Anton"/>
                <a:cs typeface="Anton"/>
                <a:sym typeface="Anton"/>
              </a:rPr>
              <a:t>DEFINICIÓN DEL ALCANCE</a:t>
            </a:r>
            <a:endParaRPr i="1" sz="2500">
              <a:solidFill>
                <a:schemeClr val="dk1"/>
              </a:solidFill>
              <a:highlight>
                <a:srgbClr val="FFFFFF"/>
              </a:highlight>
              <a:latin typeface="Anton"/>
              <a:ea typeface="Anton"/>
              <a:cs typeface="Anton"/>
              <a:sym typeface="Anton"/>
            </a:endParaRPr>
          </a:p>
          <a:p>
            <a:pPr indent="0" lvl="0" marL="0" rtl="0" algn="ctr">
              <a:spcBef>
                <a:spcPts val="0"/>
              </a:spcBef>
              <a:spcAft>
                <a:spcPts val="0"/>
              </a:spcAft>
              <a:buNone/>
            </a:pPr>
            <a:r>
              <a:t/>
            </a:r>
            <a:endParaRPr i="1" sz="2500">
              <a:solidFill>
                <a:schemeClr val="dk1"/>
              </a:solidFill>
              <a:latin typeface="Anton"/>
              <a:ea typeface="Anton"/>
              <a:cs typeface="Anton"/>
              <a:sym typeface="Anton"/>
            </a:endParaRPr>
          </a:p>
        </p:txBody>
      </p:sp>
      <p:sp>
        <p:nvSpPr>
          <p:cNvPr id="305" name="Google Shape;305;p44"/>
          <p:cNvSpPr txBox="1"/>
          <p:nvPr/>
        </p:nvSpPr>
        <p:spPr>
          <a:xfrm>
            <a:off x="0" y="3962050"/>
            <a:ext cx="9144000" cy="98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None/>
            </a:pPr>
            <a:r>
              <a:rPr lang="en-GB" sz="1700">
                <a:solidFill>
                  <a:schemeClr val="dk1"/>
                </a:solidFill>
                <a:highlight>
                  <a:srgbClr val="FFFFFF"/>
                </a:highlight>
                <a:latin typeface="Helvetica Neue Light"/>
                <a:ea typeface="Helvetica Neue Light"/>
                <a:cs typeface="Helvetica Neue Light"/>
                <a:sym typeface="Helvetica Neue Light"/>
              </a:rPr>
              <a:t>La definición del alcance tiene como propósito describir y delimitar claramente las necesidades del cliente, las cuales pretenden ser cumplidas con el proyecto.</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1200"/>
              </a:spcBef>
              <a:spcAft>
                <a:spcPts val="1200"/>
              </a:spcAft>
              <a:buNone/>
            </a:pPr>
            <a:r>
              <a:t/>
            </a:r>
            <a:endParaRPr sz="1700">
              <a:solidFill>
                <a:schemeClr val="dk1"/>
              </a:solidFill>
              <a:highlight>
                <a:srgbClr val="FFFFFF"/>
              </a:highlight>
              <a:latin typeface="Didact Gothic"/>
              <a:ea typeface="Didact Gothic"/>
              <a:cs typeface="Didact Gothic"/>
              <a:sym typeface="Didact Gothic"/>
            </a:endParaRPr>
          </a:p>
        </p:txBody>
      </p:sp>
      <p:pic>
        <p:nvPicPr>
          <p:cNvPr id="306" name="Google Shape;306;p44"/>
          <p:cNvPicPr preferRelativeResize="0"/>
          <p:nvPr/>
        </p:nvPicPr>
        <p:blipFill>
          <a:blip r:embed="rId4">
            <a:alphaModFix/>
          </a:blip>
          <a:stretch>
            <a:fillRect/>
          </a:stretch>
        </p:blipFill>
        <p:spPr>
          <a:xfrm>
            <a:off x="1852675" y="1092950"/>
            <a:ext cx="5715249" cy="302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p:nvPr/>
        </p:nvSpPr>
        <p:spPr>
          <a:xfrm>
            <a:off x="745550" y="527250"/>
            <a:ext cx="662700" cy="668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 name="Google Shape;312;p45"/>
          <p:cNvPicPr preferRelativeResize="0"/>
          <p:nvPr/>
        </p:nvPicPr>
        <p:blipFill>
          <a:blip r:embed="rId3">
            <a:alphaModFix/>
          </a:blip>
          <a:stretch>
            <a:fillRect/>
          </a:stretch>
        </p:blipFill>
        <p:spPr>
          <a:xfrm>
            <a:off x="1150200" y="1177575"/>
            <a:ext cx="6520800" cy="3776629"/>
          </a:xfrm>
          <a:prstGeom prst="rect">
            <a:avLst/>
          </a:prstGeom>
          <a:noFill/>
          <a:ln>
            <a:noFill/>
          </a:ln>
        </p:spPr>
      </p:pic>
      <p:sp>
        <p:nvSpPr>
          <p:cNvPr id="313" name="Google Shape;313;p45"/>
          <p:cNvSpPr txBox="1"/>
          <p:nvPr/>
        </p:nvSpPr>
        <p:spPr>
          <a:xfrm>
            <a:off x="848312" y="565352"/>
            <a:ext cx="4572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3</a:t>
            </a:r>
            <a:endParaRPr sz="3000">
              <a:latin typeface="Anton"/>
              <a:ea typeface="Anton"/>
              <a:cs typeface="Anton"/>
              <a:sym typeface="Anton"/>
            </a:endParaRPr>
          </a:p>
        </p:txBody>
      </p:sp>
      <p:pic>
        <p:nvPicPr>
          <p:cNvPr id="314" name="Google Shape;314;p4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315" name="Google Shape;315;p45"/>
          <p:cNvSpPr txBox="1"/>
          <p:nvPr/>
        </p:nvSpPr>
        <p:spPr>
          <a:xfrm>
            <a:off x="1620725" y="424850"/>
            <a:ext cx="6520800" cy="66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i="1" lang="en-GB" sz="2500">
                <a:solidFill>
                  <a:schemeClr val="dk1"/>
                </a:solidFill>
                <a:highlight>
                  <a:srgbClr val="FFFFFF"/>
                </a:highlight>
                <a:latin typeface="Anton"/>
                <a:ea typeface="Anton"/>
                <a:cs typeface="Anton"/>
                <a:sym typeface="Anton"/>
              </a:rPr>
              <a:t>FUENTES DE INFORMACIÓN CLAVES</a:t>
            </a:r>
            <a:endParaRPr i="1" sz="2500">
              <a:solidFill>
                <a:schemeClr val="dk1"/>
              </a:solidFill>
              <a:highlight>
                <a:srgbClr val="FFFFFF"/>
              </a:highlight>
              <a:latin typeface="Anton"/>
              <a:ea typeface="Anton"/>
              <a:cs typeface="Anton"/>
              <a:sym typeface="Anton"/>
            </a:endParaRPr>
          </a:p>
          <a:p>
            <a:pPr indent="0" lvl="0" marL="0" rtl="0" algn="ctr">
              <a:spcBef>
                <a:spcPts val="400"/>
              </a:spcBef>
              <a:spcAft>
                <a:spcPts val="0"/>
              </a:spcAft>
              <a:buNone/>
            </a:pPr>
            <a:r>
              <a:t/>
            </a:r>
            <a:endParaRPr i="1" sz="2500">
              <a:solidFill>
                <a:schemeClr val="dk1"/>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p:nvPr/>
        </p:nvSpPr>
        <p:spPr>
          <a:xfrm>
            <a:off x="668875" y="424850"/>
            <a:ext cx="662700" cy="668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6"/>
          <p:cNvSpPr txBox="1"/>
          <p:nvPr/>
        </p:nvSpPr>
        <p:spPr>
          <a:xfrm>
            <a:off x="826377" y="501050"/>
            <a:ext cx="3477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4</a:t>
            </a:r>
            <a:endParaRPr sz="3000">
              <a:latin typeface="Anton"/>
              <a:ea typeface="Anton"/>
              <a:cs typeface="Anton"/>
              <a:sym typeface="Anton"/>
            </a:endParaRPr>
          </a:p>
        </p:txBody>
      </p:sp>
      <p:pic>
        <p:nvPicPr>
          <p:cNvPr id="322" name="Google Shape;322;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3" name="Google Shape;323;p46"/>
          <p:cNvSpPr txBox="1"/>
          <p:nvPr/>
        </p:nvSpPr>
        <p:spPr>
          <a:xfrm>
            <a:off x="1449275" y="424850"/>
            <a:ext cx="6520800" cy="66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None/>
            </a:pPr>
            <a:r>
              <a:rPr i="1" lang="en-GB" sz="2500">
                <a:solidFill>
                  <a:schemeClr val="dk1"/>
                </a:solidFill>
                <a:highlight>
                  <a:srgbClr val="FFFFFF"/>
                </a:highlight>
                <a:latin typeface="Anton"/>
                <a:ea typeface="Anton"/>
                <a:cs typeface="Anton"/>
                <a:sym typeface="Anton"/>
              </a:rPr>
              <a:t>ENTREGABLE DE IDENTIFICACIÓN DE NECESIDADES</a:t>
            </a:r>
            <a:endParaRPr i="1" sz="2500">
              <a:solidFill>
                <a:schemeClr val="dk1"/>
              </a:solidFill>
              <a:highlight>
                <a:srgbClr val="FFFFFF"/>
              </a:highlight>
              <a:latin typeface="Anton"/>
              <a:ea typeface="Anton"/>
              <a:cs typeface="Anton"/>
              <a:sym typeface="Anton"/>
            </a:endParaRPr>
          </a:p>
          <a:p>
            <a:pPr indent="0" lvl="0" marL="0" rtl="0" algn="l">
              <a:lnSpc>
                <a:spcPct val="115000"/>
              </a:lnSpc>
              <a:spcBef>
                <a:spcPts val="1400"/>
              </a:spcBef>
              <a:spcAft>
                <a:spcPts val="0"/>
              </a:spcAft>
              <a:buNone/>
            </a:pPr>
            <a:r>
              <a:t/>
            </a:r>
            <a:endParaRPr i="1" sz="2500">
              <a:solidFill>
                <a:schemeClr val="dk1"/>
              </a:solidFill>
              <a:highlight>
                <a:srgbClr val="FFFFFF"/>
              </a:highlight>
              <a:latin typeface="Anton"/>
              <a:ea typeface="Anton"/>
              <a:cs typeface="Anton"/>
              <a:sym typeface="Anton"/>
            </a:endParaRPr>
          </a:p>
          <a:p>
            <a:pPr indent="0" lvl="0" marL="0" rtl="0" algn="ctr">
              <a:spcBef>
                <a:spcPts val="400"/>
              </a:spcBef>
              <a:spcAft>
                <a:spcPts val="0"/>
              </a:spcAft>
              <a:buNone/>
            </a:pPr>
            <a:r>
              <a:t/>
            </a:r>
            <a:endParaRPr i="1" sz="2500">
              <a:solidFill>
                <a:schemeClr val="dk1"/>
              </a:solidFill>
              <a:latin typeface="Anton"/>
              <a:ea typeface="Anton"/>
              <a:cs typeface="Anton"/>
              <a:sym typeface="Anton"/>
            </a:endParaRPr>
          </a:p>
        </p:txBody>
      </p:sp>
      <p:graphicFrame>
        <p:nvGraphicFramePr>
          <p:cNvPr id="324" name="Google Shape;324;p46"/>
          <p:cNvGraphicFramePr/>
          <p:nvPr/>
        </p:nvGraphicFramePr>
        <p:xfrm>
          <a:off x="1173925" y="1353525"/>
          <a:ext cx="3000000" cy="3000000"/>
        </p:xfrm>
        <a:graphic>
          <a:graphicData uri="http://schemas.openxmlformats.org/drawingml/2006/table">
            <a:tbl>
              <a:tblPr>
                <a:noFill/>
                <a:tableStyleId>{A7AA5AAA-F61B-4E42-A8D8-52868529DCA7}</a:tableStyleId>
              </a:tblPr>
              <a:tblGrid>
                <a:gridCol w="2877000"/>
                <a:gridCol w="3919150"/>
              </a:tblGrid>
              <a:tr h="317500">
                <a:tc>
                  <a:txBody>
                    <a:bodyPr/>
                    <a:lstStyle/>
                    <a:p>
                      <a:pPr indent="0" lvl="0" marL="38100" rtl="0" algn="ctr">
                        <a:lnSpc>
                          <a:spcPct val="150000"/>
                        </a:lnSpc>
                        <a:spcBef>
                          <a:spcPts val="0"/>
                        </a:spcBef>
                        <a:spcAft>
                          <a:spcPts val="0"/>
                        </a:spcAft>
                        <a:buNone/>
                      </a:pPr>
                      <a:r>
                        <a:rPr b="1" lang="en-GB" sz="1800">
                          <a:latin typeface="Helvetica Neue"/>
                          <a:ea typeface="Helvetica Neue"/>
                          <a:cs typeface="Helvetica Neue"/>
                          <a:sym typeface="Helvetica Neue"/>
                        </a:rPr>
                        <a:t>Formato</a:t>
                      </a:r>
                      <a:endParaRPr b="1" sz="1800">
                        <a:latin typeface="Helvetica Neue"/>
                        <a:ea typeface="Helvetica Neue"/>
                        <a:cs typeface="Helvetica Neue"/>
                        <a:sym typeface="Helvetica Neue"/>
                      </a:endParaRPr>
                    </a:p>
                  </a:txBody>
                  <a:tcPr marT="63500" marB="63500" marR="50800" marL="50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7B7B7"/>
                    </a:solidFill>
                  </a:tcPr>
                </a:tc>
                <a:tc>
                  <a:txBody>
                    <a:bodyPr/>
                    <a:lstStyle/>
                    <a:p>
                      <a:pPr indent="0" lvl="0" marL="38100" rtl="0" algn="ctr">
                        <a:lnSpc>
                          <a:spcPct val="150000"/>
                        </a:lnSpc>
                        <a:spcBef>
                          <a:spcPts val="0"/>
                        </a:spcBef>
                        <a:spcAft>
                          <a:spcPts val="0"/>
                        </a:spcAft>
                        <a:buNone/>
                      </a:pPr>
                      <a:r>
                        <a:rPr b="1" lang="en-GB" sz="1800">
                          <a:latin typeface="Helvetica Neue"/>
                          <a:ea typeface="Helvetica Neue"/>
                          <a:cs typeface="Helvetica Neue"/>
                          <a:sym typeface="Helvetica Neue"/>
                        </a:rPr>
                        <a:t>Objetivo</a:t>
                      </a:r>
                      <a:endParaRPr b="1" sz="1800">
                        <a:latin typeface="Helvetica Neue"/>
                        <a:ea typeface="Helvetica Neue"/>
                        <a:cs typeface="Helvetica Neue"/>
                        <a:sym typeface="Helvetica Neue"/>
                      </a:endParaRPr>
                    </a:p>
                  </a:txBody>
                  <a:tcPr marT="63500" marB="63500" marR="50800" marL="50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B7B7B7"/>
                    </a:solidFill>
                  </a:tcPr>
                </a:tc>
              </a:tr>
              <a:tr h="1333500">
                <a:tc>
                  <a:txBody>
                    <a:bodyPr/>
                    <a:lstStyle/>
                    <a:p>
                      <a:pPr indent="0" lvl="0" marL="38100" rtl="0" algn="ctr">
                        <a:lnSpc>
                          <a:spcPct val="150000"/>
                        </a:lnSpc>
                        <a:spcBef>
                          <a:spcPts val="0"/>
                        </a:spcBef>
                        <a:spcAft>
                          <a:spcPts val="0"/>
                        </a:spcAft>
                        <a:buNone/>
                      </a:pPr>
                      <a:r>
                        <a:rPr lang="en-GB" sz="1800">
                          <a:latin typeface="Helvetica Neue Light"/>
                          <a:ea typeface="Helvetica Neue Light"/>
                          <a:cs typeface="Helvetica Neue Light"/>
                          <a:sym typeface="Helvetica Neue Light"/>
                        </a:rPr>
                        <a:t>MR_002_ Identificación</a:t>
                      </a:r>
                      <a:r>
                        <a:rPr lang="en-GB" sz="1800">
                          <a:latin typeface="Helvetica Neue Light"/>
                          <a:ea typeface="Helvetica Neue Light"/>
                          <a:cs typeface="Helvetica Neue Light"/>
                          <a:sym typeface="Helvetica Neue Light"/>
                        </a:rPr>
                        <a:t> de Necesidades (</a:t>
                      </a:r>
                      <a:r>
                        <a:rPr lang="en-GB" sz="18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Ver Formato)</a:t>
                      </a:r>
                      <a:endParaRPr sz="1800" u="sng">
                        <a:solidFill>
                          <a:srgbClr val="1155CC"/>
                        </a:solidFill>
                        <a:latin typeface="Helvetica Neue Light"/>
                        <a:ea typeface="Helvetica Neue Light"/>
                        <a:cs typeface="Helvetica Neue Light"/>
                        <a:sym typeface="Helvetica Neue Light"/>
                      </a:endParaRPr>
                    </a:p>
                  </a:txBody>
                  <a:tcPr marT="63500" marB="63500" marR="50800" marL="50800">
                    <a:lnL cap="flat" cmpd="sng" w="1270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38100" rtl="0" algn="l">
                        <a:lnSpc>
                          <a:spcPct val="150000"/>
                        </a:lnSpc>
                        <a:spcBef>
                          <a:spcPts val="0"/>
                        </a:spcBef>
                        <a:spcAft>
                          <a:spcPts val="0"/>
                        </a:spcAft>
                        <a:buNone/>
                      </a:pPr>
                      <a:r>
                        <a:rPr lang="en-GB" sz="1800">
                          <a:latin typeface="Helvetica Neue Light"/>
                          <a:ea typeface="Helvetica Neue Light"/>
                          <a:cs typeface="Helvetica Neue Light"/>
                          <a:sym typeface="Helvetica Neue Light"/>
                        </a:rPr>
                        <a:t>Presentar una descripción de lo que se requiere desde la perspectiva del cliente, para resolver la necesidad u oportunidad de mejora identificada.</a:t>
                      </a:r>
                      <a:endParaRPr sz="1800">
                        <a:latin typeface="Helvetica Neue Light"/>
                        <a:ea typeface="Helvetica Neue Light"/>
                        <a:cs typeface="Helvetica Neue Light"/>
                        <a:sym typeface="Helvetica Neue Light"/>
                      </a:endParaRPr>
                    </a:p>
                    <a:p>
                      <a:pPr indent="0" lvl="0" marL="38100" rtl="0" algn="l">
                        <a:lnSpc>
                          <a:spcPct val="150000"/>
                        </a:lnSpc>
                        <a:spcBef>
                          <a:spcPts val="1200"/>
                        </a:spcBef>
                        <a:spcAft>
                          <a:spcPts val="0"/>
                        </a:spcAft>
                        <a:buNone/>
                      </a:pPr>
                      <a:r>
                        <a:rPr lang="en-GB" sz="1800">
                          <a:latin typeface="Helvetica Neue Light"/>
                          <a:ea typeface="Helvetica Neue Light"/>
                          <a:cs typeface="Helvetica Neue Light"/>
                          <a:sym typeface="Helvetica Neue Light"/>
                        </a:rPr>
                        <a:t>El presente documento será trabajado de la mano del cliente.</a:t>
                      </a:r>
                      <a:endParaRPr sz="1800">
                        <a:latin typeface="Helvetica Neue Light"/>
                        <a:ea typeface="Helvetica Neue Light"/>
                        <a:cs typeface="Helvetica Neue Light"/>
                        <a:sym typeface="Helvetica Neue Light"/>
                      </a:endParaRPr>
                    </a:p>
                  </a:txBody>
                  <a:tcPr marT="63500" marB="63500" marR="50800" marL="50800" anchor="b">
                    <a:lnL cap="flat" cmpd="sng">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0" name="Google Shape;330;p47"/>
          <p:cNvPicPr preferRelativeResize="0"/>
          <p:nvPr/>
        </p:nvPicPr>
        <p:blipFill rotWithShape="1">
          <a:blip r:embed="rId4">
            <a:alphaModFix/>
          </a:blip>
          <a:srcRect b="7554" l="13981" r="55760" t="41086"/>
          <a:stretch/>
        </p:blipFill>
        <p:spPr>
          <a:xfrm>
            <a:off x="2562050" y="794100"/>
            <a:ext cx="3723725" cy="3555301"/>
          </a:xfrm>
          <a:prstGeom prst="rect">
            <a:avLst/>
          </a:prstGeom>
          <a:noFill/>
          <a:ln>
            <a:noFill/>
          </a:ln>
        </p:spPr>
      </p:pic>
      <p:sp>
        <p:nvSpPr>
          <p:cNvPr id="331" name="Google Shape;331;p47"/>
          <p:cNvSpPr txBox="1"/>
          <p:nvPr/>
        </p:nvSpPr>
        <p:spPr>
          <a:xfrm>
            <a:off x="749000" y="370075"/>
            <a:ext cx="30000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400"/>
              </a:spcAft>
              <a:buNone/>
            </a:pPr>
            <a:r>
              <a:rPr i="1" lang="en-GB" sz="2500">
                <a:solidFill>
                  <a:schemeClr val="dk1"/>
                </a:solidFill>
                <a:highlight>
                  <a:schemeClr val="lt1"/>
                </a:highlight>
                <a:latin typeface="Anton"/>
                <a:ea typeface="Anton"/>
                <a:cs typeface="Anton"/>
                <a:sym typeface="Anton"/>
              </a:rPr>
              <a:t>ETAPAS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5" name="Shape 335"/>
        <p:cNvGrpSpPr/>
        <p:nvPr/>
      </p:nvGrpSpPr>
      <p:grpSpPr>
        <a:xfrm>
          <a:off x="0" y="0"/>
          <a:ext cx="0" cy="0"/>
          <a:chOff x="0" y="0"/>
          <a:chExt cx="0" cy="0"/>
        </a:xfrm>
      </p:grpSpPr>
      <p:pic>
        <p:nvPicPr>
          <p:cNvPr id="336" name="Google Shape;336;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7" name="Google Shape;337;p48"/>
          <p:cNvSpPr txBox="1"/>
          <p:nvPr>
            <p:ph type="ctrTitle"/>
          </p:nvPr>
        </p:nvSpPr>
        <p:spPr>
          <a:xfrm>
            <a:off x="818025" y="431625"/>
            <a:ext cx="8013600" cy="72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3000">
                <a:latin typeface="Anton"/>
                <a:ea typeface="Anton"/>
                <a:cs typeface="Anton"/>
                <a:sym typeface="Anton"/>
              </a:rPr>
              <a:t>PRESENTAR SKETCH</a:t>
            </a:r>
            <a:endParaRPr i="1" sz="3000">
              <a:latin typeface="Anton"/>
              <a:ea typeface="Anton"/>
              <a:cs typeface="Anton"/>
              <a:sym typeface="Anton"/>
            </a:endParaRPr>
          </a:p>
        </p:txBody>
      </p:sp>
      <p:sp>
        <p:nvSpPr>
          <p:cNvPr id="338" name="Google Shape;338;p48"/>
          <p:cNvSpPr txBox="1"/>
          <p:nvPr/>
        </p:nvSpPr>
        <p:spPr>
          <a:xfrm>
            <a:off x="736725" y="1659625"/>
            <a:ext cx="34239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El objetivo del sketch es </a:t>
            </a:r>
            <a:r>
              <a:rPr lang="en-GB" sz="1800">
                <a:solidFill>
                  <a:schemeClr val="dk1"/>
                </a:solidFill>
                <a:highlight>
                  <a:srgbClr val="E0FF00"/>
                </a:highlight>
                <a:latin typeface="Helvetica Neue Light"/>
                <a:ea typeface="Helvetica Neue Light"/>
                <a:cs typeface="Helvetica Neue Light"/>
                <a:sym typeface="Helvetica Neue Light"/>
              </a:rPr>
              <a:t>expresar la idea o el proyecto y plasmarlo en un papel</a:t>
            </a:r>
            <a:r>
              <a:rPr lang="en-GB" sz="1800">
                <a:solidFill>
                  <a:schemeClr val="dk1"/>
                </a:solidFill>
                <a:highlight>
                  <a:srgbClr val="FFFFFF"/>
                </a:highlight>
                <a:latin typeface="Helvetica Neue Light"/>
                <a:ea typeface="Helvetica Neue Light"/>
                <a:cs typeface="Helvetica Neue Light"/>
                <a:sym typeface="Helvetica Neue Light"/>
              </a:rPr>
              <a:t>, llevar la estructura mental a una hoja palpable y visual.</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El sketch es de suma importancia para </a:t>
            </a:r>
            <a:r>
              <a:rPr lang="en-GB" sz="1800">
                <a:solidFill>
                  <a:srgbClr val="E0FF00"/>
                </a:solidFill>
                <a:highlight>
                  <a:srgbClr val="FFFFFF"/>
                </a:highlight>
                <a:latin typeface="Helvetica Neue Light"/>
                <a:ea typeface="Helvetica Neue Light"/>
                <a:cs typeface="Helvetica Neue Light"/>
                <a:sym typeface="Helvetica Neue Light"/>
              </a:rPr>
              <a:t>levantar el presupuesto</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39" name="Google Shape;339;p48"/>
          <p:cNvPicPr preferRelativeResize="0"/>
          <p:nvPr/>
        </p:nvPicPr>
        <p:blipFill>
          <a:blip r:embed="rId4">
            <a:alphaModFix/>
          </a:blip>
          <a:stretch>
            <a:fillRect/>
          </a:stretch>
        </p:blipFill>
        <p:spPr>
          <a:xfrm>
            <a:off x="4859200" y="598248"/>
            <a:ext cx="3776974" cy="39470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4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PRESUPUESTO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8" name="Shape 348"/>
        <p:cNvGrpSpPr/>
        <p:nvPr/>
      </p:nvGrpSpPr>
      <p:grpSpPr>
        <a:xfrm>
          <a:off x="0" y="0"/>
          <a:ext cx="0" cy="0"/>
          <a:chOff x="0" y="0"/>
          <a:chExt cx="0" cy="0"/>
        </a:xfrm>
      </p:grpSpPr>
      <p:pic>
        <p:nvPicPr>
          <p:cNvPr id="349" name="Google Shape;349;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50"/>
          <p:cNvSpPr txBox="1"/>
          <p:nvPr>
            <p:ph type="ctrTitle"/>
          </p:nvPr>
        </p:nvSpPr>
        <p:spPr>
          <a:xfrm>
            <a:off x="565200" y="559425"/>
            <a:ext cx="80136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¿QUÉ ES UN PRESUPUESTO?</a:t>
            </a:r>
            <a:endParaRPr i="1" sz="4000">
              <a:latin typeface="Anton"/>
              <a:ea typeface="Anton"/>
              <a:cs typeface="Anton"/>
              <a:sym typeface="Anton"/>
            </a:endParaRPr>
          </a:p>
        </p:txBody>
      </p:sp>
      <p:sp>
        <p:nvSpPr>
          <p:cNvPr id="351" name="Google Shape;351;p50"/>
          <p:cNvSpPr txBox="1"/>
          <p:nvPr/>
        </p:nvSpPr>
        <p:spPr>
          <a:xfrm>
            <a:off x="4832025" y="1928600"/>
            <a:ext cx="38475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highlight>
                  <a:srgbClr val="FFFFFF"/>
                </a:highlight>
                <a:latin typeface="Helvetica Neue Light"/>
                <a:ea typeface="Helvetica Neue Light"/>
                <a:cs typeface="Helvetica Neue Light"/>
                <a:sym typeface="Helvetica Neue Light"/>
              </a:rPr>
              <a:t>Un presupuesto es un </a:t>
            </a:r>
            <a:r>
              <a:rPr lang="en-GB" sz="1800">
                <a:solidFill>
                  <a:schemeClr val="dk1"/>
                </a:solidFill>
                <a:highlight>
                  <a:srgbClr val="E0FF00"/>
                </a:highlight>
                <a:latin typeface="Helvetica Neue Light"/>
                <a:ea typeface="Helvetica Neue Light"/>
                <a:cs typeface="Helvetica Neue Light"/>
                <a:sym typeface="Helvetica Neue Light"/>
              </a:rPr>
              <a:t>plan de operaciones y recursos</a:t>
            </a:r>
            <a:r>
              <a:rPr lang="en-GB" sz="1800">
                <a:solidFill>
                  <a:schemeClr val="dk1"/>
                </a:solidFill>
                <a:highlight>
                  <a:srgbClr val="FFFFFF"/>
                </a:highlight>
                <a:latin typeface="Helvetica Neue Light"/>
                <a:ea typeface="Helvetica Neue Light"/>
                <a:cs typeface="Helvetica Neue Light"/>
                <a:sym typeface="Helvetica Neue Light"/>
              </a:rPr>
              <a:t> de una empresa, que se formula para lograr </a:t>
            </a:r>
            <a:r>
              <a:rPr lang="en-GB" sz="1800">
                <a:solidFill>
                  <a:schemeClr val="dk1"/>
                </a:solidFill>
                <a:highlight>
                  <a:schemeClr val="lt1"/>
                </a:highlight>
                <a:latin typeface="Helvetica Neue Light"/>
                <a:ea typeface="Helvetica Neue Light"/>
                <a:cs typeface="Helvetica Neue Light"/>
                <a:sym typeface="Helvetica Neue Light"/>
              </a:rPr>
              <a:t>los objetivos </a:t>
            </a:r>
            <a:r>
              <a:rPr lang="en-GB" sz="1800">
                <a:solidFill>
                  <a:schemeClr val="dk1"/>
                </a:solidFill>
                <a:highlight>
                  <a:srgbClr val="FFFFFF"/>
                </a:highlight>
                <a:latin typeface="Helvetica Neue Light"/>
                <a:ea typeface="Helvetica Neue Light"/>
                <a:cs typeface="Helvetica Neue Light"/>
                <a:sym typeface="Helvetica Neue Light"/>
              </a:rPr>
              <a:t>en un cierto periodo de tiempo y se expresa en términos monetarios.</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52" name="Google Shape;352;p50"/>
          <p:cNvPicPr preferRelativeResize="0"/>
          <p:nvPr/>
        </p:nvPicPr>
        <p:blipFill>
          <a:blip r:embed="rId4">
            <a:alphaModFix/>
          </a:blip>
          <a:stretch>
            <a:fillRect/>
          </a:stretch>
        </p:blipFill>
        <p:spPr>
          <a:xfrm>
            <a:off x="152400" y="1436625"/>
            <a:ext cx="4278800" cy="2847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6" name="Shape 356"/>
        <p:cNvGrpSpPr/>
        <p:nvPr/>
      </p:nvGrpSpPr>
      <p:grpSpPr>
        <a:xfrm>
          <a:off x="0" y="0"/>
          <a:ext cx="0" cy="0"/>
          <a:chOff x="0" y="0"/>
          <a:chExt cx="0" cy="0"/>
        </a:xfrm>
      </p:grpSpPr>
      <p:pic>
        <p:nvPicPr>
          <p:cNvPr id="357" name="Google Shape;357;p5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8" name="Google Shape;358;p51"/>
          <p:cNvPicPr preferRelativeResize="0"/>
          <p:nvPr/>
        </p:nvPicPr>
        <p:blipFill rotWithShape="1">
          <a:blip r:embed="rId4">
            <a:alphaModFix/>
          </a:blip>
          <a:srcRect b="2931" l="0" r="0" t="0"/>
          <a:stretch/>
        </p:blipFill>
        <p:spPr>
          <a:xfrm>
            <a:off x="2271225" y="284375"/>
            <a:ext cx="4601550" cy="4466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cxnSp>
        <p:nvCxnSpPr>
          <p:cNvPr id="363" name="Google Shape;363;p52"/>
          <p:cNvCxnSpPr>
            <a:stCxn id="364" idx="6"/>
            <a:endCxn id="365" idx="2"/>
          </p:cNvCxnSpPr>
          <p:nvPr/>
        </p:nvCxnSpPr>
        <p:spPr>
          <a:xfrm>
            <a:off x="1568475" y="2515650"/>
            <a:ext cx="3828600" cy="0"/>
          </a:xfrm>
          <a:prstGeom prst="straightConnector1">
            <a:avLst/>
          </a:prstGeom>
          <a:noFill/>
          <a:ln cap="flat" cmpd="sng" w="9525">
            <a:solidFill>
              <a:srgbClr val="3DFFBC"/>
            </a:solidFill>
            <a:prstDash val="solid"/>
            <a:round/>
            <a:headEnd len="med" w="med" type="none"/>
            <a:tailEnd len="med" w="med" type="none"/>
          </a:ln>
        </p:spPr>
      </p:cxnSp>
      <p:sp>
        <p:nvSpPr>
          <p:cNvPr id="364" name="Google Shape;364;p52"/>
          <p:cNvSpPr/>
          <p:nvPr/>
        </p:nvSpPr>
        <p:spPr>
          <a:xfrm>
            <a:off x="95437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2"/>
          <p:cNvSpPr/>
          <p:nvPr/>
        </p:nvSpPr>
        <p:spPr>
          <a:xfrm>
            <a:off x="3133455"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65" name="Google Shape;365;p52"/>
          <p:cNvSpPr/>
          <p:nvPr/>
        </p:nvSpPr>
        <p:spPr>
          <a:xfrm>
            <a:off x="5397184"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67" name="Google Shape;367;p52"/>
          <p:cNvSpPr txBox="1"/>
          <p:nvPr/>
        </p:nvSpPr>
        <p:spPr>
          <a:xfrm>
            <a:off x="233850" y="3084225"/>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Describe el objetivo al cual se desea llegar.</a:t>
            </a:r>
            <a:endParaRPr sz="1700">
              <a:latin typeface="Helvetica Neue Light"/>
              <a:ea typeface="Helvetica Neue Light"/>
              <a:cs typeface="Helvetica Neue Light"/>
              <a:sym typeface="Helvetica Neue Light"/>
            </a:endParaRPr>
          </a:p>
        </p:txBody>
      </p:sp>
      <p:sp>
        <p:nvSpPr>
          <p:cNvPr id="368" name="Google Shape;368;p52"/>
          <p:cNvSpPr txBox="1"/>
          <p:nvPr/>
        </p:nvSpPr>
        <p:spPr>
          <a:xfrm>
            <a:off x="2052400" y="3132350"/>
            <a:ext cx="25020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Especifica </a:t>
            </a:r>
            <a:r>
              <a:rPr lang="en-GB" sz="1700">
                <a:solidFill>
                  <a:schemeClr val="dk1"/>
                </a:solidFill>
                <a:highlight>
                  <a:schemeClr val="lt1"/>
                </a:highlight>
                <a:latin typeface="Helvetica Neue Light"/>
                <a:ea typeface="Helvetica Neue Light"/>
                <a:cs typeface="Helvetica Neue Light"/>
                <a:sym typeface="Helvetica Neue Light"/>
              </a:rPr>
              <a:t>las plataformas y herramientas de desarrollo.</a:t>
            </a:r>
            <a:endParaRPr sz="1700">
              <a:latin typeface="Helvetica Neue Light"/>
              <a:ea typeface="Helvetica Neue Light"/>
              <a:cs typeface="Helvetica Neue Light"/>
              <a:sym typeface="Helvetica Neue Light"/>
            </a:endParaRPr>
          </a:p>
        </p:txBody>
      </p:sp>
      <p:sp>
        <p:nvSpPr>
          <p:cNvPr id="369" name="Google Shape;369;p52"/>
          <p:cNvSpPr txBox="1"/>
          <p:nvPr/>
        </p:nvSpPr>
        <p:spPr>
          <a:xfrm>
            <a:off x="4669675" y="3132338"/>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Indica las fases de desarrollo de la página web.</a:t>
            </a:r>
            <a:endParaRPr sz="1700">
              <a:latin typeface="Helvetica Neue Light"/>
              <a:ea typeface="Helvetica Neue Light"/>
              <a:cs typeface="Helvetica Neue Light"/>
              <a:sym typeface="Helvetica Neue Light"/>
            </a:endParaRPr>
          </a:p>
        </p:txBody>
      </p:sp>
      <p:sp>
        <p:nvSpPr>
          <p:cNvPr id="370" name="Google Shape;370;p52"/>
          <p:cNvSpPr txBox="1"/>
          <p:nvPr/>
        </p:nvSpPr>
        <p:spPr>
          <a:xfrm>
            <a:off x="1068311" y="22446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71" name="Google Shape;371;p52"/>
          <p:cNvSpPr txBox="1"/>
          <p:nvPr/>
        </p:nvSpPr>
        <p:spPr>
          <a:xfrm>
            <a:off x="3271887" y="22355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72" name="Google Shape;372;p52"/>
          <p:cNvSpPr txBox="1"/>
          <p:nvPr/>
        </p:nvSpPr>
        <p:spPr>
          <a:xfrm>
            <a:off x="5529932"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73" name="Google Shape;373;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4" name="Google Shape;374;p52"/>
          <p:cNvSpPr txBox="1"/>
          <p:nvPr/>
        </p:nvSpPr>
        <p:spPr>
          <a:xfrm>
            <a:off x="1439850" y="537950"/>
            <a:ext cx="62643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¿CÓMO HAGO UN PRESUPUESTO?</a:t>
            </a:r>
            <a:endParaRPr i="1" sz="4000">
              <a:latin typeface="Anton"/>
              <a:ea typeface="Anton"/>
              <a:cs typeface="Anton"/>
              <a:sym typeface="Anton"/>
            </a:endParaRPr>
          </a:p>
        </p:txBody>
      </p:sp>
      <p:sp>
        <p:nvSpPr>
          <p:cNvPr id="375" name="Google Shape;375;p52"/>
          <p:cNvSpPr/>
          <p:nvPr/>
        </p:nvSpPr>
        <p:spPr>
          <a:xfrm>
            <a:off x="7582609" y="22086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76" name="Google Shape;376;p52"/>
          <p:cNvSpPr txBox="1"/>
          <p:nvPr/>
        </p:nvSpPr>
        <p:spPr>
          <a:xfrm>
            <a:off x="6933400" y="319536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Especifica el alojamiento.</a:t>
            </a:r>
            <a:endParaRPr sz="1700">
              <a:latin typeface="Helvetica Neue Light"/>
              <a:ea typeface="Helvetica Neue Light"/>
              <a:cs typeface="Helvetica Neue Light"/>
              <a:sym typeface="Helvetica Neue Light"/>
            </a:endParaRPr>
          </a:p>
        </p:txBody>
      </p:sp>
      <p:sp>
        <p:nvSpPr>
          <p:cNvPr id="377" name="Google Shape;377;p52"/>
          <p:cNvSpPr txBox="1"/>
          <p:nvPr/>
        </p:nvSpPr>
        <p:spPr>
          <a:xfrm>
            <a:off x="7715357"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cxnSp>
        <p:nvCxnSpPr>
          <p:cNvPr id="378" name="Google Shape;378;p52"/>
          <p:cNvCxnSpPr>
            <a:stCxn id="365" idx="6"/>
            <a:endCxn id="375" idx="2"/>
          </p:cNvCxnSpPr>
          <p:nvPr/>
        </p:nvCxnSpPr>
        <p:spPr>
          <a:xfrm>
            <a:off x="6011284" y="2515650"/>
            <a:ext cx="1571400" cy="0"/>
          </a:xfrm>
          <a:prstGeom prst="straightConnector1">
            <a:avLst/>
          </a:prstGeom>
          <a:noFill/>
          <a:ln cap="flat" cmpd="sng" w="9525">
            <a:solidFill>
              <a:srgbClr val="3DFFBC"/>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p:nvPr/>
        </p:nvSpPr>
        <p:spPr>
          <a:xfrm>
            <a:off x="590925" y="24297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3"/>
          <p:cNvSpPr txBox="1"/>
          <p:nvPr/>
        </p:nvSpPr>
        <p:spPr>
          <a:xfrm>
            <a:off x="4203200" y="2120950"/>
            <a:ext cx="4750500" cy="18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Servicios incluidos.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Diseño de la maquetación.</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SEO.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Configuración de analiticas.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Capacitaciones.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Plazos de entrega.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Garantías y soportes.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Licencia y propiedad intelectual.</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Formas de pago.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rgbClr val="FFFFFF"/>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pic>
        <p:nvPicPr>
          <p:cNvPr id="385" name="Google Shape;385;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6" name="Google Shape;386;p53"/>
          <p:cNvPicPr preferRelativeResize="0"/>
          <p:nvPr/>
        </p:nvPicPr>
        <p:blipFill>
          <a:blip r:embed="rId4">
            <a:alphaModFix/>
          </a:blip>
          <a:stretch>
            <a:fillRect/>
          </a:stretch>
        </p:blipFill>
        <p:spPr>
          <a:xfrm>
            <a:off x="774325" y="361675"/>
            <a:ext cx="792349" cy="792349"/>
          </a:xfrm>
          <a:prstGeom prst="rect">
            <a:avLst/>
          </a:prstGeom>
          <a:noFill/>
          <a:ln>
            <a:noFill/>
          </a:ln>
        </p:spPr>
      </p:pic>
      <p:pic>
        <p:nvPicPr>
          <p:cNvPr id="387" name="Google Shape;387;p53"/>
          <p:cNvPicPr preferRelativeResize="0"/>
          <p:nvPr/>
        </p:nvPicPr>
        <p:blipFill>
          <a:blip r:embed="rId5">
            <a:alphaModFix/>
          </a:blip>
          <a:stretch>
            <a:fillRect/>
          </a:stretch>
        </p:blipFill>
        <p:spPr>
          <a:xfrm>
            <a:off x="152400" y="1736900"/>
            <a:ext cx="4052552" cy="2386274"/>
          </a:xfrm>
          <a:prstGeom prst="rect">
            <a:avLst/>
          </a:prstGeom>
          <a:noFill/>
          <a:ln>
            <a:noFill/>
          </a:ln>
        </p:spPr>
      </p:pic>
      <p:sp>
        <p:nvSpPr>
          <p:cNvPr id="388" name="Google Shape;388;p53"/>
          <p:cNvSpPr txBox="1"/>
          <p:nvPr/>
        </p:nvSpPr>
        <p:spPr>
          <a:xfrm>
            <a:off x="1799050" y="406675"/>
            <a:ext cx="62643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¿CÓMO HAGO UN PRESUPUESTO?</a:t>
            </a:r>
            <a:endParaRPr i="1" sz="4000">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CONOCIENDO A NUESTRO CLIENTE</a:t>
            </a:r>
            <a:endParaRPr b="0" i="1" sz="3600" u="none" cap="none" strike="noStrike">
              <a:solidFill>
                <a:srgbClr val="121212"/>
              </a:solidFill>
              <a:latin typeface="Anton"/>
              <a:ea typeface="Anton"/>
              <a:cs typeface="Anton"/>
              <a:sym typeface="Anton"/>
            </a:endParaRPr>
          </a:p>
        </p:txBody>
      </p:sp>
      <p:sp>
        <p:nvSpPr>
          <p:cNvPr id="114" name="Google Shape;114;p27"/>
          <p:cNvSpPr txBox="1"/>
          <p:nvPr/>
        </p:nvSpPr>
        <p:spPr>
          <a:xfrm>
            <a:off x="1824300" y="1633175"/>
            <a:ext cx="5495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17</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15" name="Google Shape;115;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4"/>
          <p:cNvSpPr txBox="1"/>
          <p:nvPr/>
        </p:nvSpPr>
        <p:spPr>
          <a:xfrm>
            <a:off x="852150" y="2086525"/>
            <a:ext cx="7439700" cy="181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sz="1800">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Presupuesto: el cálculo del presupuesto se hace en horas. El valor depende de cada profesional, se puede tomar como métrica un sueldo base mensual y llevarlo a horas hombre.</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 Exclusiones del presupuesto.</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 Validez del presupuesto.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Sketch con el que se dialogó con el usuario.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Presentación del presupuesto detallado por fases según los cronogramas.</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800">
              <a:solidFill>
                <a:srgbClr val="FFFFFF"/>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pic>
        <p:nvPicPr>
          <p:cNvPr id="394" name="Google Shape;394;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5" name="Google Shape;395;p54"/>
          <p:cNvSpPr/>
          <p:nvPr/>
        </p:nvSpPr>
        <p:spPr>
          <a:xfrm>
            <a:off x="590925" y="24297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54"/>
          <p:cNvPicPr preferRelativeResize="0"/>
          <p:nvPr/>
        </p:nvPicPr>
        <p:blipFill>
          <a:blip r:embed="rId4">
            <a:alphaModFix/>
          </a:blip>
          <a:stretch>
            <a:fillRect/>
          </a:stretch>
        </p:blipFill>
        <p:spPr>
          <a:xfrm>
            <a:off x="774325" y="361675"/>
            <a:ext cx="792349" cy="792349"/>
          </a:xfrm>
          <a:prstGeom prst="rect">
            <a:avLst/>
          </a:prstGeom>
          <a:noFill/>
          <a:ln>
            <a:noFill/>
          </a:ln>
        </p:spPr>
      </p:pic>
      <p:sp>
        <p:nvSpPr>
          <p:cNvPr id="397" name="Google Shape;397;p54"/>
          <p:cNvSpPr txBox="1"/>
          <p:nvPr/>
        </p:nvSpPr>
        <p:spPr>
          <a:xfrm>
            <a:off x="1799050" y="406675"/>
            <a:ext cx="62643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¿CÓMO HAGO UN PRESUPUESTO?</a:t>
            </a:r>
            <a:endParaRPr i="1" sz="40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nvSpPr>
        <p:spPr>
          <a:xfrm>
            <a:off x="1445550" y="490750"/>
            <a:ext cx="6252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500">
                <a:latin typeface="Anton"/>
                <a:ea typeface="Anton"/>
                <a:cs typeface="Anton"/>
                <a:sym typeface="Anton"/>
              </a:rPr>
              <a:t>CRONOGRAMA DE DESARROLLO</a:t>
            </a:r>
            <a:endParaRPr i="1" sz="3500">
              <a:latin typeface="Anton"/>
              <a:ea typeface="Anton"/>
              <a:cs typeface="Anton"/>
              <a:sym typeface="Anton"/>
            </a:endParaRPr>
          </a:p>
        </p:txBody>
      </p:sp>
      <p:pic>
        <p:nvPicPr>
          <p:cNvPr id="403" name="Google Shape;403;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4" name="Google Shape;404;p55"/>
          <p:cNvPicPr preferRelativeResize="0"/>
          <p:nvPr/>
        </p:nvPicPr>
        <p:blipFill>
          <a:blip r:embed="rId4">
            <a:alphaModFix/>
          </a:blip>
          <a:stretch>
            <a:fillRect/>
          </a:stretch>
        </p:blipFill>
        <p:spPr>
          <a:xfrm>
            <a:off x="1445550" y="1313675"/>
            <a:ext cx="6252900" cy="352114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cxnSp>
        <p:nvCxnSpPr>
          <p:cNvPr id="409" name="Google Shape;409;p56"/>
          <p:cNvCxnSpPr>
            <a:stCxn id="410" idx="6"/>
            <a:endCxn id="411" idx="2"/>
          </p:cNvCxnSpPr>
          <p:nvPr/>
        </p:nvCxnSpPr>
        <p:spPr>
          <a:xfrm>
            <a:off x="2249350" y="2210850"/>
            <a:ext cx="4578300" cy="0"/>
          </a:xfrm>
          <a:prstGeom prst="straightConnector1">
            <a:avLst/>
          </a:prstGeom>
          <a:noFill/>
          <a:ln cap="flat" cmpd="sng" w="9525">
            <a:solidFill>
              <a:srgbClr val="3DFFBC"/>
            </a:solidFill>
            <a:prstDash val="solid"/>
            <a:round/>
            <a:headEnd len="med" w="med" type="none"/>
            <a:tailEnd len="med" w="med" type="none"/>
          </a:ln>
        </p:spPr>
      </p:cxnSp>
      <p:sp>
        <p:nvSpPr>
          <p:cNvPr id="410" name="Google Shape;410;p56"/>
          <p:cNvSpPr/>
          <p:nvPr/>
        </p:nvSpPr>
        <p:spPr>
          <a:xfrm>
            <a:off x="1635250"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6"/>
          <p:cNvSpPr/>
          <p:nvPr/>
        </p:nvSpPr>
        <p:spPr>
          <a:xfrm>
            <a:off x="4264955"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411" name="Google Shape;411;p56"/>
          <p:cNvSpPr/>
          <p:nvPr/>
        </p:nvSpPr>
        <p:spPr>
          <a:xfrm>
            <a:off x="6827709" y="19038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413" name="Google Shape;413;p56"/>
          <p:cNvSpPr txBox="1"/>
          <p:nvPr/>
        </p:nvSpPr>
        <p:spPr>
          <a:xfrm>
            <a:off x="1749186" y="19398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414" name="Google Shape;414;p56"/>
          <p:cNvSpPr txBox="1"/>
          <p:nvPr/>
        </p:nvSpPr>
        <p:spPr>
          <a:xfrm>
            <a:off x="4403387" y="19307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415" name="Google Shape;415;p56"/>
          <p:cNvSpPr txBox="1"/>
          <p:nvPr/>
        </p:nvSpPr>
        <p:spPr>
          <a:xfrm>
            <a:off x="6960457" y="19584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416" name="Google Shape;416;p56"/>
          <p:cNvPicPr preferRelativeResize="0"/>
          <p:nvPr/>
        </p:nvPicPr>
        <p:blipFill>
          <a:blip r:embed="rId3">
            <a:alphaModFix/>
          </a:blip>
          <a:stretch>
            <a:fillRect/>
          </a:stretch>
        </p:blipFill>
        <p:spPr>
          <a:xfrm>
            <a:off x="7567925" y="4583425"/>
            <a:ext cx="1186526" cy="330675"/>
          </a:xfrm>
          <a:prstGeom prst="rect">
            <a:avLst/>
          </a:prstGeom>
          <a:noFill/>
          <a:ln>
            <a:noFill/>
          </a:ln>
        </p:spPr>
      </p:pic>
      <p:sp>
        <p:nvSpPr>
          <p:cNvPr id="417" name="Google Shape;417;p56"/>
          <p:cNvSpPr txBox="1"/>
          <p:nvPr/>
        </p:nvSpPr>
        <p:spPr>
          <a:xfrm>
            <a:off x="1311600" y="5611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CRONOGRAMA DE ENTREGAS</a:t>
            </a:r>
            <a:endParaRPr i="1" sz="3600">
              <a:latin typeface="Anton"/>
              <a:ea typeface="Anton"/>
              <a:cs typeface="Anton"/>
              <a:sym typeface="Anton"/>
            </a:endParaRPr>
          </a:p>
        </p:txBody>
      </p:sp>
      <p:sp>
        <p:nvSpPr>
          <p:cNvPr id="418" name="Google Shape;418;p56"/>
          <p:cNvSpPr txBox="1"/>
          <p:nvPr/>
        </p:nvSpPr>
        <p:spPr>
          <a:xfrm>
            <a:off x="613375" y="3175000"/>
            <a:ext cx="25419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Fase de diseño</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E</a:t>
            </a:r>
            <a:r>
              <a:rPr lang="en-GB" sz="1800">
                <a:solidFill>
                  <a:schemeClr val="dk1"/>
                </a:solidFill>
                <a:highlight>
                  <a:schemeClr val="lt1"/>
                </a:highlight>
                <a:latin typeface="Helvetica Neue Light"/>
                <a:ea typeface="Helvetica Neue Light"/>
                <a:cs typeface="Helvetica Neue Light"/>
                <a:sym typeface="Helvetica Neue Light"/>
              </a:rPr>
              <a:t>l cliente verifica los mockups. Se acuerdan fuentes, colores y entregas de contenidos.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419" name="Google Shape;419;p56"/>
          <p:cNvSpPr txBox="1"/>
          <p:nvPr/>
        </p:nvSpPr>
        <p:spPr>
          <a:xfrm>
            <a:off x="3301050" y="3347275"/>
            <a:ext cx="25419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Fase estructural</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a:t>
            </a:r>
            <a:r>
              <a:rPr lang="en-GB" sz="1800">
                <a:solidFill>
                  <a:schemeClr val="dk1"/>
                </a:solidFill>
                <a:highlight>
                  <a:schemeClr val="lt1"/>
                </a:highlight>
                <a:latin typeface="Helvetica Neue Light"/>
                <a:ea typeface="Helvetica Neue Light"/>
                <a:cs typeface="Helvetica Neue Light"/>
                <a:sym typeface="Helvetica Neue Light"/>
              </a:rPr>
              <a:t>e entrega el prototipado del proyecto y arquitectura del sitio.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Didact Gothic"/>
              <a:ea typeface="Didact Gothic"/>
              <a:cs typeface="Didact Gothic"/>
              <a:sym typeface="Didact Gothic"/>
            </a:endParaRPr>
          </a:p>
        </p:txBody>
      </p:sp>
      <p:sp>
        <p:nvSpPr>
          <p:cNvPr id="420" name="Google Shape;420;p56"/>
          <p:cNvSpPr txBox="1"/>
          <p:nvPr/>
        </p:nvSpPr>
        <p:spPr>
          <a:xfrm>
            <a:off x="5863800" y="3224250"/>
            <a:ext cx="25419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Fase de construcción</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carga parte del contenido y el cliente valida el producto.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Didact Gothic"/>
              <a:ea typeface="Didact Gothic"/>
              <a:cs typeface="Didact Gothic"/>
              <a:sym typeface="Didact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cxnSp>
        <p:nvCxnSpPr>
          <p:cNvPr id="425" name="Google Shape;425;p57"/>
          <p:cNvCxnSpPr>
            <a:stCxn id="426" idx="6"/>
            <a:endCxn id="427" idx="2"/>
          </p:cNvCxnSpPr>
          <p:nvPr/>
        </p:nvCxnSpPr>
        <p:spPr>
          <a:xfrm>
            <a:off x="2763975" y="2309838"/>
            <a:ext cx="3549000" cy="0"/>
          </a:xfrm>
          <a:prstGeom prst="straightConnector1">
            <a:avLst/>
          </a:prstGeom>
          <a:noFill/>
          <a:ln cap="flat" cmpd="sng" w="9525">
            <a:solidFill>
              <a:srgbClr val="3DFFBC"/>
            </a:solidFill>
            <a:prstDash val="solid"/>
            <a:round/>
            <a:headEnd len="med" w="med" type="none"/>
            <a:tailEnd len="med" w="med" type="none"/>
          </a:ln>
        </p:spPr>
      </p:cxnSp>
      <p:sp>
        <p:nvSpPr>
          <p:cNvPr id="426" name="Google Shape;426;p57"/>
          <p:cNvSpPr/>
          <p:nvPr/>
        </p:nvSpPr>
        <p:spPr>
          <a:xfrm>
            <a:off x="2149875" y="20027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7"/>
          <p:cNvSpPr/>
          <p:nvPr/>
        </p:nvSpPr>
        <p:spPr>
          <a:xfrm>
            <a:off x="6313055" y="20027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428" name="Google Shape;428;p57"/>
          <p:cNvSpPr txBox="1"/>
          <p:nvPr/>
        </p:nvSpPr>
        <p:spPr>
          <a:xfrm>
            <a:off x="5350650" y="2973300"/>
            <a:ext cx="2538900" cy="1699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t>
            </a:r>
            <a:r>
              <a:rPr b="1" lang="en-GB" sz="1800">
                <a:solidFill>
                  <a:schemeClr val="dk1"/>
                </a:solidFill>
                <a:highlight>
                  <a:schemeClr val="lt1"/>
                </a:highlight>
                <a:latin typeface="Helvetica Neue"/>
                <a:ea typeface="Helvetica Neue"/>
                <a:cs typeface="Helvetica Neue"/>
                <a:sym typeface="Helvetica Neue"/>
              </a:rPr>
              <a:t>ase de entrega y puesta en producción</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sube y configura el sitio en el hosting y se entrega al cliente.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1800">
              <a:solidFill>
                <a:schemeClr val="dk1"/>
              </a:solidFill>
              <a:highlight>
                <a:schemeClr val="lt1"/>
              </a:highlight>
              <a:latin typeface="Didact Gothic"/>
              <a:ea typeface="Didact Gothic"/>
              <a:cs typeface="Didact Gothic"/>
              <a:sym typeface="Didact Gothic"/>
            </a:endParaRPr>
          </a:p>
        </p:txBody>
      </p:sp>
      <p:sp>
        <p:nvSpPr>
          <p:cNvPr id="429" name="Google Shape;429;p57"/>
          <p:cNvSpPr txBox="1"/>
          <p:nvPr/>
        </p:nvSpPr>
        <p:spPr>
          <a:xfrm>
            <a:off x="2263811" y="20388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430" name="Google Shape;430;p57"/>
          <p:cNvSpPr txBox="1"/>
          <p:nvPr/>
        </p:nvSpPr>
        <p:spPr>
          <a:xfrm>
            <a:off x="6451487" y="20297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pic>
        <p:nvPicPr>
          <p:cNvPr id="431" name="Google Shape;431;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2" name="Google Shape;432;p57"/>
          <p:cNvSpPr txBox="1"/>
          <p:nvPr/>
        </p:nvSpPr>
        <p:spPr>
          <a:xfrm>
            <a:off x="1311600" y="5594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CRONOGRAMA DE ENTREGAS</a:t>
            </a:r>
            <a:endParaRPr i="1" sz="3600">
              <a:latin typeface="Anton"/>
              <a:ea typeface="Anton"/>
              <a:cs typeface="Anton"/>
              <a:sym typeface="Anton"/>
            </a:endParaRPr>
          </a:p>
        </p:txBody>
      </p:sp>
      <p:sp>
        <p:nvSpPr>
          <p:cNvPr id="433" name="Google Shape;433;p57"/>
          <p:cNvSpPr txBox="1"/>
          <p:nvPr/>
        </p:nvSpPr>
        <p:spPr>
          <a:xfrm>
            <a:off x="1281225" y="3290400"/>
            <a:ext cx="23514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highlight>
                  <a:schemeClr val="lt1"/>
                </a:highlight>
                <a:latin typeface="Helvetica Neue"/>
                <a:ea typeface="Helvetica Neue"/>
                <a:cs typeface="Helvetica Neue"/>
                <a:sym typeface="Helvetica Neue"/>
              </a:rPr>
              <a:t>Fase de pruebas</a:t>
            </a:r>
            <a:endParaRPr b="1" sz="1800">
              <a:solidFill>
                <a:schemeClr val="dk1"/>
              </a:solidFill>
              <a:highlight>
                <a:schemeClr val="lt1"/>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El cliente prueba su producto y hace las respectivas recomendaciones.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1800">
              <a:solidFill>
                <a:schemeClr val="dk1"/>
              </a:solidFill>
              <a:highlight>
                <a:schemeClr val="lt1"/>
              </a:highlight>
              <a:latin typeface="Didact Gothic"/>
              <a:ea typeface="Didact Gothic"/>
              <a:cs typeface="Didact Gothic"/>
              <a:sym typeface="Didact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nvSpPr>
        <p:spPr>
          <a:xfrm>
            <a:off x="1445550" y="433275"/>
            <a:ext cx="62529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500">
                <a:latin typeface="Anton"/>
                <a:ea typeface="Anton"/>
                <a:cs typeface="Anton"/>
                <a:sym typeface="Anton"/>
              </a:rPr>
              <a:t>MANTENIMIENTOS</a:t>
            </a:r>
            <a:endParaRPr i="1" sz="3500">
              <a:latin typeface="Anton"/>
              <a:ea typeface="Anton"/>
              <a:cs typeface="Anton"/>
              <a:sym typeface="Anton"/>
            </a:endParaRPr>
          </a:p>
        </p:txBody>
      </p:sp>
      <p:pic>
        <p:nvPicPr>
          <p:cNvPr id="439" name="Google Shape;439;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0" name="Google Shape;440;p58"/>
          <p:cNvSpPr txBox="1"/>
          <p:nvPr/>
        </p:nvSpPr>
        <p:spPr>
          <a:xfrm>
            <a:off x="456150" y="1562850"/>
            <a:ext cx="4056300" cy="30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 servicio adicional que se le puede ofrecer a nuestros clientes. Incluye: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Mantenimiento del hosting.</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Actualización de plugins.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Actualización de contenidos.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Cambios de diseño.</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just">
              <a:lnSpc>
                <a:spcPct val="115000"/>
              </a:lnSpc>
              <a:spcBef>
                <a:spcPts val="0"/>
              </a:spcBef>
              <a:spcAft>
                <a:spcPts val="0"/>
              </a:spcAft>
              <a:buClr>
                <a:srgbClr val="3DFFBC"/>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Nuevas páginas.</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441" name="Google Shape;441;p58"/>
          <p:cNvPicPr preferRelativeResize="0"/>
          <p:nvPr/>
        </p:nvPicPr>
        <p:blipFill>
          <a:blip r:embed="rId4">
            <a:alphaModFix/>
          </a:blip>
          <a:stretch>
            <a:fillRect/>
          </a:stretch>
        </p:blipFill>
        <p:spPr>
          <a:xfrm>
            <a:off x="4436250" y="1589150"/>
            <a:ext cx="4318200" cy="227053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CREA TU PRESUPUESTO</a:t>
            </a:r>
            <a:endParaRPr i="1" sz="4000">
              <a:latin typeface="Anton"/>
              <a:ea typeface="Anton"/>
              <a:cs typeface="Anton"/>
              <a:sym typeface="Anton"/>
            </a:endParaRPr>
          </a:p>
        </p:txBody>
      </p:sp>
      <p:sp>
        <p:nvSpPr>
          <p:cNvPr id="447" name="Google Shape;447;p59"/>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Arma un presupuesto basado en los tiempos y el diseño de tu proyecto final.</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448" name="Google Shape;448;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9" name="Google Shape;449;p59"/>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graphicFrame>
        <p:nvGraphicFramePr>
          <p:cNvPr id="454" name="Google Shape;454;p60"/>
          <p:cNvGraphicFramePr/>
          <p:nvPr/>
        </p:nvGraphicFramePr>
        <p:xfrm>
          <a:off x="153263" y="344100"/>
          <a:ext cx="3000000" cy="3000000"/>
        </p:xfrm>
        <a:graphic>
          <a:graphicData uri="http://schemas.openxmlformats.org/drawingml/2006/table">
            <a:tbl>
              <a:tblPr>
                <a:noFill/>
                <a:tableStyleId>{DD08567F-7EEE-4291-B843-7C173BE7AF5E}</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 TU PRESUPUESTO </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puedes</a:t>
                      </a:r>
                      <a:r>
                        <a:rPr lang="en-GB" sz="1600" u="none" cap="none" strike="noStrike">
                          <a:solidFill>
                            <a:schemeClr val="dk1"/>
                          </a:solidFill>
                          <a:latin typeface="Helvetica Neue Light"/>
                          <a:ea typeface="Helvetica Neue Light"/>
                          <a:cs typeface="Helvetica Neue Light"/>
                          <a:sym typeface="Helvetica Neue Light"/>
                        </a:rPr>
                        <a:t> entregar un archivo de texto o una hoja de cálculo.</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n-GB" sz="1600">
                          <a:solidFill>
                            <a:schemeClr val="dk1"/>
                          </a:solidFill>
                          <a:latin typeface="Helvetica Neue Light"/>
                          <a:ea typeface="Helvetica Neue Light"/>
                          <a:cs typeface="Helvetica Neue Light"/>
                          <a:sym typeface="Helvetica Neue Light"/>
                        </a:rPr>
                        <a:t>De</a:t>
                      </a:r>
                      <a:r>
                        <a:rPr lang="en-GB" sz="1600" u="none" cap="none" strike="noStrike">
                          <a:solidFill>
                            <a:schemeClr val="dk1"/>
                          </a:solidFill>
                          <a:latin typeface="Helvetica Neue Light"/>
                          <a:ea typeface="Helvetica Neue Light"/>
                          <a:cs typeface="Helvetica Neue Light"/>
                          <a:sym typeface="Helvetica Neue Light"/>
                        </a:rPr>
                        <a:t>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revisar que el documento tenga permisos para el acceso.</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arma un presupuesto basado en los tiempos y el diseño de tu proyecto final.</a:t>
                      </a:r>
                      <a:endParaRPr sz="17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n-GB" sz="1600">
                          <a:solidFill>
                            <a:schemeClr val="dk1"/>
                          </a:solidFill>
                          <a:latin typeface="Helvetica Neue Light"/>
                          <a:ea typeface="Helvetica Neue Light"/>
                          <a:cs typeface="Helvetica Neue Light"/>
                          <a:sym typeface="Helvetica Neue Light"/>
                        </a:rPr>
                        <a:t>Basado en los tiempos y diseño de tu proyecto, entrega un archivo de texto o una hoja de cálculo con el presupuesto que incluya:</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El objetivo al cual se desea llegar.</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Las plataformas y herramientas de desarrollo.</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Las fases de desarrollo.</a:t>
                      </a:r>
                      <a:endParaRPr sz="1600">
                        <a:solidFill>
                          <a:schemeClr val="dk1"/>
                        </a:solidFill>
                        <a:latin typeface="Helvetica Neue Light"/>
                        <a:ea typeface="Helvetica Neue Light"/>
                        <a:cs typeface="Helvetica Neue Light"/>
                        <a:sym typeface="Helvetica Neue Light"/>
                      </a:endParaRPr>
                    </a:p>
                    <a:p>
                      <a:pPr indent="-330200" lvl="0" marL="457200" marR="0" rtl="0" algn="l">
                        <a:lnSpc>
                          <a:spcPct val="100000"/>
                        </a:lnSpc>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El alojamiento y servicios incluidos (SEO, Analitycs, seguridad, etc.)</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&gt;&gt;Ejemplo: </a:t>
                      </a:r>
                      <a:endParaRPr b="1" sz="1700" u="none" cap="none" strike="noStrike"/>
                    </a:p>
                    <a:p>
                      <a:pPr indent="0" lvl="0" marL="0" marR="0" rtl="0" algn="l">
                        <a:lnSpc>
                          <a:spcPct val="100000"/>
                        </a:lnSpc>
                        <a:spcBef>
                          <a:spcPts val="0"/>
                        </a:spcBef>
                        <a:spcAft>
                          <a:spcPts val="0"/>
                        </a:spcAft>
                        <a:buClr>
                          <a:schemeClr val="dk1"/>
                        </a:buClr>
                        <a:buSzPts val="1100"/>
                        <a:buFont typeface="Arial"/>
                        <a:buNone/>
                      </a:pPr>
                      <a:r>
                        <a:rPr lang="en-GB"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Ejemplo de presupuesto de una agencia</a:t>
                      </a:r>
                      <a:endParaRPr sz="19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455" name="Google Shape;455;p6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456" name="Google Shape;456;p60"/>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6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462" name="Google Shape;462;p61"/>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6" name="Shape 466"/>
        <p:cNvGrpSpPr/>
        <p:nvPr/>
      </p:nvGrpSpPr>
      <p:grpSpPr>
        <a:xfrm>
          <a:off x="0" y="0"/>
          <a:ext cx="0" cy="0"/>
          <a:chOff x="0" y="0"/>
          <a:chExt cx="0" cy="0"/>
        </a:xfrm>
      </p:grpSpPr>
      <p:sp>
        <p:nvSpPr>
          <p:cNvPr id="467" name="Google Shape;467;p6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468" name="Google Shape;468;p62"/>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n-GB" sz="2100">
                <a:solidFill>
                  <a:srgbClr val="FFFF00"/>
                </a:solidFill>
                <a:latin typeface="Helvetica Neue Light"/>
                <a:ea typeface="Helvetica Neue Light"/>
                <a:cs typeface="Helvetica Neue Light"/>
                <a:sym typeface="Helvetica Neue Light"/>
              </a:rPr>
              <a:t>Identificación de nuestro cliente.</a:t>
            </a:r>
            <a:endParaRPr sz="2100">
              <a:solidFill>
                <a:srgbClr val="FF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n-GB" sz="2100">
                <a:solidFill>
                  <a:srgbClr val="FFFF00"/>
                </a:solidFill>
                <a:latin typeface="Helvetica Neue Light"/>
                <a:ea typeface="Helvetica Neue Light"/>
                <a:cs typeface="Helvetica Neue Light"/>
                <a:sym typeface="Helvetica Neue Light"/>
              </a:rPr>
              <a:t>Conocer al usuario final.</a:t>
            </a:r>
            <a:endParaRPr sz="2100">
              <a:solidFill>
                <a:srgbClr val="FFFF00"/>
              </a:solidFill>
              <a:latin typeface="Helvetica Neue Light"/>
              <a:ea typeface="Helvetica Neue Light"/>
              <a:cs typeface="Helvetica Neue Light"/>
              <a:sym typeface="Helvetica Neue Light"/>
            </a:endParaRPr>
          </a:p>
          <a:p>
            <a:pPr indent="-387350" lvl="0" marL="457200" rtl="0" algn="ctr">
              <a:lnSpc>
                <a:spcPct val="115000"/>
              </a:lnSpc>
              <a:spcBef>
                <a:spcPts val="0"/>
              </a:spcBef>
              <a:spcAft>
                <a:spcPts val="0"/>
              </a:spcAft>
              <a:buClr>
                <a:srgbClr val="E0FF00"/>
              </a:buClr>
              <a:buSzPts val="2500"/>
              <a:buFont typeface="Helvetica Neue Light"/>
              <a:buChar char="-"/>
            </a:pPr>
            <a:r>
              <a:rPr lang="en-GB" sz="2100">
                <a:solidFill>
                  <a:srgbClr val="FFFF00"/>
                </a:solidFill>
                <a:latin typeface="Helvetica Neue Light"/>
                <a:ea typeface="Helvetica Neue Light"/>
                <a:cs typeface="Helvetica Neue Light"/>
                <a:sym typeface="Helvetica Neue Light"/>
              </a:rPr>
              <a:t>Establecer un presupuesto.</a:t>
            </a:r>
            <a:endParaRPr sz="2500">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6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474" name="Google Shape;474;p6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Identificar a nuestro cliente.</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al usuario final.</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Confeccionar un presupuesto.</a:t>
            </a:r>
            <a:endParaRPr sz="1800">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Dominio:</a:t>
            </a:r>
            <a:r>
              <a:rPr lang="en-GB">
                <a:solidFill>
                  <a:schemeClr val="dk1"/>
                </a:solidFill>
                <a:latin typeface="Helvetica Neue Light"/>
                <a:ea typeface="Helvetica Neue Light"/>
                <a:cs typeface="Helvetica Neue Light"/>
                <a:sym typeface="Helvetica Neue Light"/>
              </a:rPr>
              <a:t> el dominio en Internet es la dirección (nombre) que ingresas en el navegador para acceder al sitio web deseado. Ejemplo: </a:t>
            </a:r>
            <a:r>
              <a:rPr lang="en-GB" u="sng">
                <a:solidFill>
                  <a:schemeClr val="hlink"/>
                </a:solidFill>
                <a:latin typeface="Helvetica Neue Light"/>
                <a:ea typeface="Helvetica Neue Light"/>
                <a:cs typeface="Helvetica Neue Light"/>
                <a:sym typeface="Helvetica Neue Light"/>
                <a:hlinkClick r:id="rId3"/>
              </a:rPr>
              <a:t>www.css-tricks.com</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Hosting:</a:t>
            </a:r>
            <a:r>
              <a:rPr lang="en-GB">
                <a:solidFill>
                  <a:schemeClr val="dk1"/>
                </a:solidFill>
                <a:latin typeface="Helvetica Neue Light"/>
                <a:ea typeface="Helvetica Neue Light"/>
                <a:cs typeface="Helvetica Neue Light"/>
                <a:sym typeface="Helvetica Neue Light"/>
              </a:rPr>
              <a:t> es necesario contratar un servicio de hosting que cubra con los requerimientos de tu web. Los servidores son empresas que almacenan computadoras con discos rígidos (en donde son alojados los sitios web), y cada una está equipada con distinto hardware.</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29" name="Google Shape;129;p2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16</a:t>
            </a:r>
            <a:endParaRPr i="1" sz="2000">
              <a:latin typeface="Anton"/>
              <a:ea typeface="Anton"/>
              <a:cs typeface="Anton"/>
              <a:sym typeface="Anton"/>
            </a:endParaRPr>
          </a:p>
        </p:txBody>
      </p:sp>
      <p:pic>
        <p:nvPicPr>
          <p:cNvPr id="130" name="Google Shape;130;p2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34" name="Shape 134"/>
        <p:cNvGrpSpPr/>
        <p:nvPr/>
      </p:nvGrpSpPr>
      <p:grpSpPr>
        <a:xfrm>
          <a:off x="0" y="0"/>
          <a:ext cx="0" cy="0"/>
          <a:chOff x="0" y="0"/>
          <a:chExt cx="0" cy="0"/>
        </a:xfrm>
      </p:grpSpPr>
      <p:sp>
        <p:nvSpPr>
          <p:cNvPr id="135" name="Google Shape;135;p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36" name="Google Shape;136;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3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17</a:t>
            </a:r>
            <a:endParaRPr i="1" sz="2000">
              <a:latin typeface="Anton"/>
              <a:ea typeface="Anton"/>
              <a:cs typeface="Anton"/>
              <a:sym typeface="Anton"/>
            </a:endParaRPr>
          </a:p>
        </p:txBody>
      </p:sp>
      <p:pic>
        <p:nvPicPr>
          <p:cNvPr id="142" name="Google Shape;14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3" name="Google Shape;143;p3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44" name="Google Shape;144;p31"/>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Conociendo a nuestro cliente</a:t>
            </a:r>
            <a:endParaRPr sz="1100">
              <a:solidFill>
                <a:srgbClr val="FFFFFF"/>
              </a:solidFill>
              <a:latin typeface="Helvetica Neue"/>
              <a:ea typeface="Helvetica Neue"/>
              <a:cs typeface="Helvetica Neue"/>
              <a:sym typeface="Helvetica Neue"/>
            </a:endParaRPr>
          </a:p>
        </p:txBody>
      </p:sp>
      <p:sp>
        <p:nvSpPr>
          <p:cNvPr id="145" name="Google Shape;145;p31"/>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 cliente?</a:t>
            </a:r>
            <a:endParaRPr b="0" i="0" sz="1100" u="none" cap="none" strike="noStrike">
              <a:solidFill>
                <a:srgbClr val="222222"/>
              </a:solidFill>
              <a:latin typeface="Helvetica Neue"/>
              <a:ea typeface="Helvetica Neue"/>
              <a:cs typeface="Helvetica Neue"/>
              <a:sym typeface="Helvetica Neue"/>
            </a:endParaRPr>
          </a:p>
        </p:txBody>
      </p:sp>
      <p:cxnSp>
        <p:nvCxnSpPr>
          <p:cNvPr id="146" name="Google Shape;146;p31"/>
          <p:cNvCxnSpPr>
            <a:endCxn id="145"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47" name="Google Shape;147;p31"/>
          <p:cNvCxnSpPr>
            <a:endCxn id="148"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48" name="Google Shape;148;p31"/>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000">
                <a:solidFill>
                  <a:srgbClr val="222222"/>
                </a:solidFill>
                <a:latin typeface="Helvetica Neue"/>
                <a:ea typeface="Helvetica Neue"/>
                <a:cs typeface="Helvetica Neue"/>
                <a:sym typeface="Helvetica Neue"/>
              </a:rPr>
              <a:t>¿Qué es un usuario?</a:t>
            </a:r>
            <a:endParaRPr b="0" i="0" sz="1000" u="none" cap="none" strike="noStrike">
              <a:solidFill>
                <a:srgbClr val="222222"/>
              </a:solidFill>
              <a:latin typeface="Helvetica Neue"/>
              <a:ea typeface="Helvetica Neue"/>
              <a:cs typeface="Helvetica Neue"/>
              <a:sym typeface="Helvetica Neue"/>
            </a:endParaRPr>
          </a:p>
        </p:txBody>
      </p:sp>
      <p:cxnSp>
        <p:nvCxnSpPr>
          <p:cNvPr id="149" name="Google Shape;149;p31"/>
          <p:cNvCxnSpPr/>
          <p:nvPr/>
        </p:nvCxnSpPr>
        <p:spPr>
          <a:xfrm>
            <a:off x="4101500" y="1507150"/>
            <a:ext cx="958200" cy="0"/>
          </a:xfrm>
          <a:prstGeom prst="straightConnector1">
            <a:avLst/>
          </a:prstGeom>
          <a:noFill/>
          <a:ln cap="flat" cmpd="sng" w="9525">
            <a:solidFill>
              <a:srgbClr val="CCCCCC"/>
            </a:solidFill>
            <a:prstDash val="solid"/>
            <a:round/>
            <a:headEnd len="med" w="med" type="oval"/>
            <a:tailEnd len="med" w="med" type="oval"/>
          </a:ln>
        </p:spPr>
      </p:cxnSp>
      <p:sp>
        <p:nvSpPr>
          <p:cNvPr id="150" name="Google Shape;150;p31"/>
          <p:cNvSpPr/>
          <p:nvPr/>
        </p:nvSpPr>
        <p:spPr>
          <a:xfrm>
            <a:off x="5053600" y="13667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Tipos de usuarios</a:t>
            </a:r>
            <a:endParaRPr b="0" i="0" sz="1100" u="none" cap="none" strike="noStrike">
              <a:solidFill>
                <a:srgbClr val="222222"/>
              </a:solidFill>
              <a:latin typeface="Helvetica Neue"/>
              <a:ea typeface="Helvetica Neue"/>
              <a:cs typeface="Helvetica Neue"/>
              <a:sym typeface="Helvetica Neue"/>
            </a:endParaRPr>
          </a:p>
        </p:txBody>
      </p:sp>
      <p:cxnSp>
        <p:nvCxnSpPr>
          <p:cNvPr id="151" name="Google Shape;151;p31"/>
          <p:cNvCxnSpPr/>
          <p:nvPr/>
        </p:nvCxnSpPr>
        <p:spPr>
          <a:xfrm>
            <a:off x="4101500" y="15071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2" name="Google Shape;152;p31"/>
          <p:cNvSpPr/>
          <p:nvPr/>
        </p:nvSpPr>
        <p:spPr>
          <a:xfrm>
            <a:off x="5059825" y="177470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Necesidades</a:t>
            </a:r>
            <a:endParaRPr b="0" i="0" sz="1100" u="none" cap="none" strike="noStrike">
              <a:solidFill>
                <a:srgbClr val="222222"/>
              </a:solidFill>
              <a:latin typeface="Helvetica Neue"/>
              <a:ea typeface="Helvetica Neue"/>
              <a:cs typeface="Helvetica Neue"/>
              <a:sym typeface="Helvetica Neue"/>
            </a:endParaRPr>
          </a:p>
        </p:txBody>
      </p:sp>
      <p:sp>
        <p:nvSpPr>
          <p:cNvPr id="153" name="Google Shape;153;p31"/>
          <p:cNvSpPr/>
          <p:nvPr/>
        </p:nvSpPr>
        <p:spPr>
          <a:xfrm>
            <a:off x="243600" y="22347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Presupuesto</a:t>
            </a:r>
            <a:endParaRPr b="0" i="0" sz="1100" u="none" cap="none" strike="noStrike">
              <a:solidFill>
                <a:srgbClr val="FFFFFF"/>
              </a:solidFill>
              <a:latin typeface="Helvetica Neue"/>
              <a:ea typeface="Helvetica Neue"/>
              <a:cs typeface="Helvetica Neue"/>
              <a:sym typeface="Helvetica Neue"/>
            </a:endParaRPr>
          </a:p>
        </p:txBody>
      </p:sp>
      <p:cxnSp>
        <p:nvCxnSpPr>
          <p:cNvPr id="154" name="Google Shape;154;p31"/>
          <p:cNvCxnSpPr/>
          <p:nvPr/>
        </p:nvCxnSpPr>
        <p:spPr>
          <a:xfrm>
            <a:off x="970050" y="1450575"/>
            <a:ext cx="0" cy="784200"/>
          </a:xfrm>
          <a:prstGeom prst="straightConnector1">
            <a:avLst/>
          </a:prstGeom>
          <a:noFill/>
          <a:ln cap="flat" cmpd="sng" w="9525">
            <a:solidFill>
              <a:srgbClr val="CCCCCC"/>
            </a:solidFill>
            <a:prstDash val="solid"/>
            <a:round/>
            <a:headEnd len="med" w="med" type="oval"/>
            <a:tailEnd len="med" w="med" type="oval"/>
          </a:ln>
        </p:spPr>
      </p:cxnSp>
      <p:sp>
        <p:nvSpPr>
          <p:cNvPr id="155" name="Google Shape;155;p31"/>
          <p:cNvSpPr/>
          <p:nvPr/>
        </p:nvSpPr>
        <p:spPr>
          <a:xfrm>
            <a:off x="2648593" y="23925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56" name="Google Shape;156;p31"/>
          <p:cNvCxnSpPr>
            <a:endCxn id="155" idx="1"/>
          </p:cNvCxnSpPr>
          <p:nvPr/>
        </p:nvCxnSpPr>
        <p:spPr>
          <a:xfrm>
            <a:off x="1690393" y="25329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57" name="Google Shape;157;p31"/>
          <p:cNvCxnSpPr>
            <a:endCxn id="158" idx="1"/>
          </p:cNvCxnSpPr>
          <p:nvPr/>
        </p:nvCxnSpPr>
        <p:spPr>
          <a:xfrm>
            <a:off x="1690400" y="253301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8" name="Google Shape;158;p31"/>
          <p:cNvSpPr/>
          <p:nvPr/>
        </p:nvSpPr>
        <p:spPr>
          <a:xfrm>
            <a:off x="2648600" y="27526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¿Cómo hacerlo?</a:t>
            </a:r>
            <a:endParaRPr b="0" i="0" sz="1100" u="none" cap="none" strike="noStrike">
              <a:solidFill>
                <a:srgbClr val="222222"/>
              </a:solidFill>
              <a:latin typeface="Helvetica Neue"/>
              <a:ea typeface="Helvetica Neue"/>
              <a:cs typeface="Helvetica Neue"/>
              <a:sym typeface="Helvetica Neue"/>
            </a:endParaRPr>
          </a:p>
        </p:txBody>
      </p:sp>
      <p:cxnSp>
        <p:nvCxnSpPr>
          <p:cNvPr id="159" name="Google Shape;159;p31"/>
          <p:cNvCxnSpPr/>
          <p:nvPr/>
        </p:nvCxnSpPr>
        <p:spPr>
          <a:xfrm>
            <a:off x="4101500" y="2893025"/>
            <a:ext cx="958200" cy="0"/>
          </a:xfrm>
          <a:prstGeom prst="straightConnector1">
            <a:avLst/>
          </a:prstGeom>
          <a:noFill/>
          <a:ln cap="flat" cmpd="sng" w="9525">
            <a:solidFill>
              <a:srgbClr val="CCCCCC"/>
            </a:solidFill>
            <a:prstDash val="solid"/>
            <a:round/>
            <a:headEnd len="med" w="med" type="oval"/>
            <a:tailEnd len="med" w="med" type="oval"/>
          </a:ln>
        </p:spPr>
      </p:cxnSp>
      <p:sp>
        <p:nvSpPr>
          <p:cNvPr id="160" name="Google Shape;160;p31"/>
          <p:cNvSpPr/>
          <p:nvPr/>
        </p:nvSpPr>
        <p:spPr>
          <a:xfrm>
            <a:off x="5053600" y="275262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900">
                <a:solidFill>
                  <a:srgbClr val="222222"/>
                </a:solidFill>
                <a:latin typeface="Helvetica Neue"/>
                <a:ea typeface="Helvetica Neue"/>
                <a:cs typeface="Helvetica Neue"/>
                <a:sym typeface="Helvetica Neue"/>
              </a:rPr>
              <a:t>Cronograma de desarrollo</a:t>
            </a:r>
            <a:endParaRPr b="0" i="0" sz="900" u="none" cap="none" strike="noStrike">
              <a:solidFill>
                <a:srgbClr val="222222"/>
              </a:solidFill>
              <a:latin typeface="Helvetica Neue"/>
              <a:ea typeface="Helvetica Neue"/>
              <a:cs typeface="Helvetica Neue"/>
              <a:sym typeface="Helvetica Neue"/>
            </a:endParaRPr>
          </a:p>
        </p:txBody>
      </p:sp>
      <p:cxnSp>
        <p:nvCxnSpPr>
          <p:cNvPr id="161" name="Google Shape;161;p31"/>
          <p:cNvCxnSpPr/>
          <p:nvPr/>
        </p:nvCxnSpPr>
        <p:spPr>
          <a:xfrm>
            <a:off x="4101500" y="289302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2" name="Google Shape;162;p31"/>
          <p:cNvSpPr/>
          <p:nvPr/>
        </p:nvSpPr>
        <p:spPr>
          <a:xfrm>
            <a:off x="5059825" y="31605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Mantenimientos </a:t>
            </a:r>
            <a:endParaRPr b="0" i="0" sz="1100" u="none" cap="none" strike="noStrike">
              <a:solidFill>
                <a:srgbClr val="222222"/>
              </a:solidFill>
              <a:latin typeface="Helvetica Neue"/>
              <a:ea typeface="Helvetica Neue"/>
              <a:cs typeface="Helvetica Neue"/>
              <a:sym typeface="Helvetica Neue"/>
            </a:endParaRPr>
          </a:p>
        </p:txBody>
      </p:sp>
      <p:cxnSp>
        <p:nvCxnSpPr>
          <p:cNvPr id="163" name="Google Shape;163;p31"/>
          <p:cNvCxnSpPr/>
          <p:nvPr/>
        </p:nvCxnSpPr>
        <p:spPr>
          <a:xfrm>
            <a:off x="169040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4" name="Google Shape;164;p31"/>
          <p:cNvSpPr/>
          <p:nvPr/>
        </p:nvSpPr>
        <p:spPr>
          <a:xfrm>
            <a:off x="2648468" y="170964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900">
                <a:solidFill>
                  <a:srgbClr val="222222"/>
                </a:solidFill>
                <a:latin typeface="Helvetica Neue"/>
                <a:ea typeface="Helvetica Neue"/>
                <a:cs typeface="Helvetica Neue"/>
                <a:sym typeface="Helvetica Neue"/>
              </a:rPr>
              <a:t>Objetivos del proyecto</a:t>
            </a:r>
            <a:endParaRPr b="0" i="0" sz="9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8" name="Shape 168"/>
        <p:cNvGrpSpPr/>
        <p:nvPr/>
      </p:nvGrpSpPr>
      <p:grpSpPr>
        <a:xfrm>
          <a:off x="0" y="0"/>
          <a:ext cx="0" cy="0"/>
          <a:chOff x="0" y="0"/>
          <a:chExt cx="0" cy="0"/>
        </a:xfrm>
      </p:grpSpPr>
      <p:sp>
        <p:nvSpPr>
          <p:cNvPr id="169" name="Google Shape;169;p32"/>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1" name="Google Shape;171;p3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 name="Google Shape;172;p3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3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4" name="Google Shape;174;p3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5" name="Google Shape;175;p3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6" name="Google Shape;176;p3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7" name="Google Shape;177;p32"/>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9" name="Google Shape;179;p3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3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1" name="Google Shape;181;p3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2" name="Google Shape;182;p3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3" name="Google Shape;183;p3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3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6" name="Google Shape;186;p3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3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3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9" name="Google Shape;189;p3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0" name="Google Shape;190;p3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1" name="Google Shape;191;p32"/>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192" name="Google Shape;192;p32"/>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193" name="Google Shape;193;p32"/>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Subida al Servidor</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4" name="Google Shape;194;p32"/>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5" name="Google Shape;195;p32"/>
          <p:cNvSpPr txBox="1"/>
          <p:nvPr/>
        </p:nvSpPr>
        <p:spPr>
          <a:xfrm>
            <a:off x="17179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SUBIDA AL SERVIDOR</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6" name="Google Shape;196;p32"/>
          <p:cNvPicPr preferRelativeResize="0"/>
          <p:nvPr/>
        </p:nvPicPr>
        <p:blipFill rotWithShape="1">
          <a:blip r:embed="rId5">
            <a:alphaModFix/>
          </a:blip>
          <a:srcRect b="0" l="0" r="0" t="0"/>
          <a:stretch/>
        </p:blipFill>
        <p:spPr>
          <a:xfrm>
            <a:off x="1410838" y="2566688"/>
            <a:ext cx="307150" cy="307150"/>
          </a:xfrm>
          <a:prstGeom prst="rect">
            <a:avLst/>
          </a:prstGeom>
          <a:noFill/>
          <a:ln>
            <a:noFill/>
          </a:ln>
        </p:spPr>
      </p:pic>
      <p:pic>
        <p:nvPicPr>
          <p:cNvPr id="197" name="Google Shape;197;p32"/>
          <p:cNvPicPr preferRelativeResize="0"/>
          <p:nvPr/>
        </p:nvPicPr>
        <p:blipFill rotWithShape="1">
          <a:blip r:embed="rId6">
            <a:alphaModFix/>
          </a:blip>
          <a:srcRect b="0" l="0" r="0" t="0"/>
          <a:stretch/>
        </p:blipFill>
        <p:spPr>
          <a:xfrm>
            <a:off x="1418500" y="2995399"/>
            <a:ext cx="306000" cy="306000"/>
          </a:xfrm>
          <a:prstGeom prst="rect">
            <a:avLst/>
          </a:prstGeom>
          <a:noFill/>
          <a:ln>
            <a:noFill/>
          </a:ln>
        </p:spPr>
      </p:pic>
      <p:sp>
        <p:nvSpPr>
          <p:cNvPr id="198" name="Google Shape;198;p32"/>
          <p:cNvSpPr txBox="1"/>
          <p:nvPr/>
        </p:nvSpPr>
        <p:spPr>
          <a:xfrm>
            <a:off x="1742175" y="29759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CUARTA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199" name="Google Shape;199;p32"/>
          <p:cNvSpPr txBox="1"/>
          <p:nvPr/>
        </p:nvSpPr>
        <p:spPr>
          <a:xfrm>
            <a:off x="40801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0" name="Google Shape;200;p32"/>
          <p:cNvPicPr preferRelativeResize="0"/>
          <p:nvPr/>
        </p:nvPicPr>
        <p:blipFill rotWithShape="1">
          <a:blip r:embed="rId5">
            <a:alphaModFix/>
          </a:blip>
          <a:srcRect b="0" l="0" r="0" t="0"/>
          <a:stretch/>
        </p:blipFill>
        <p:spPr>
          <a:xfrm>
            <a:off x="3773038" y="2566688"/>
            <a:ext cx="307150" cy="307150"/>
          </a:xfrm>
          <a:prstGeom prst="rect">
            <a:avLst/>
          </a:prstGeom>
          <a:noFill/>
          <a:ln>
            <a:noFill/>
          </a:ln>
        </p:spPr>
      </p:pic>
      <p:sp>
        <p:nvSpPr>
          <p:cNvPr id="201" name="Google Shape;201;p32"/>
          <p:cNvSpPr txBox="1"/>
          <p:nvPr/>
        </p:nvSpPr>
        <p:spPr>
          <a:xfrm>
            <a:off x="6226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18</a:t>
            </a:r>
            <a:endParaRPr b="0" i="0" sz="1400" u="none" cap="none" strike="noStrike">
              <a:solidFill>
                <a:srgbClr val="000000"/>
              </a:solidFill>
              <a:latin typeface="Helvetica Neue"/>
              <a:ea typeface="Helvetica Neue"/>
              <a:cs typeface="Helvetica Neue"/>
              <a:sym typeface="Helvetica Neue"/>
            </a:endParaRPr>
          </a:p>
        </p:txBody>
      </p:sp>
      <p:sp>
        <p:nvSpPr>
          <p:cNvPr id="202" name="Google Shape;202;p32"/>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Proyecto final</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203" name="Google Shape;203;p32"/>
          <p:cNvPicPr preferRelativeResize="0"/>
          <p:nvPr/>
        </p:nvPicPr>
        <p:blipFill rotWithShape="1">
          <a:blip r:embed="rId6">
            <a:alphaModFix/>
          </a:blip>
          <a:srcRect b="0" l="0" r="0" t="0"/>
          <a:stretch/>
        </p:blipFill>
        <p:spPr>
          <a:xfrm>
            <a:off x="6219100" y="2461999"/>
            <a:ext cx="306000" cy="306000"/>
          </a:xfrm>
          <a:prstGeom prst="rect">
            <a:avLst/>
          </a:prstGeom>
          <a:noFill/>
          <a:ln>
            <a:noFill/>
          </a:ln>
        </p:spPr>
      </p:pic>
      <p:sp>
        <p:nvSpPr>
          <p:cNvPr id="204" name="Google Shape;204;p32"/>
          <p:cNvSpPr txBox="1"/>
          <p:nvPr/>
        </p:nvSpPr>
        <p:spPr>
          <a:xfrm>
            <a:off x="6542775" y="24425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CONOCIENDO A NUESTRO CLIENTE   </a:t>
            </a:r>
            <a:endParaRPr i="1" sz="3600">
              <a:solidFill>
                <a:srgbClr val="E0FF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